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56" r:id="rId2"/>
    <p:sldId id="258" r:id="rId3"/>
    <p:sldId id="262" r:id="rId4"/>
    <p:sldId id="260" r:id="rId5"/>
    <p:sldId id="267" r:id="rId6"/>
    <p:sldId id="265" r:id="rId7"/>
    <p:sldId id="273" r:id="rId8"/>
    <p:sldId id="266" r:id="rId9"/>
    <p:sldId id="269" r:id="rId10"/>
    <p:sldId id="270" r:id="rId11"/>
    <p:sldId id="271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9A1A5-8E46-4EEF-B45C-FC361C8DEA48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AFDDB-8A96-48FE-812A-152A46E7611D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22E6E-C8DC-49DA-8C64-AB55D9867921}" type="slidenum">
              <a:rPr lang="es-ES" smtClean="0"/>
              <a:pPr/>
              <a:t>2</a:t>
            </a:fld>
            <a:endParaRPr lang="es-E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3AFDDB-8A96-48FE-812A-152A46E7611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17794-E945-458D-A544-3612B0DECBC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EB4D87-3E5E-4C26-8FBC-75A6443DB3D9}" type="datetimeFigureOut">
              <a:rPr lang="en-US" smtClean="0"/>
              <a:pPr/>
              <a:t>7/5/2011</a:t>
            </a:fld>
            <a:endParaRPr lang="en-U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7E1FD2-54B0-460E-B7AD-E6B1A7033167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arlos.furche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l/imgres?imgurl=http://www.engr.uiuc.edu/international/summerbrochures/flags/chile_flag.gif&amp;imgrefurl=http://www.engr.uiuc.edu/international/summerbrochures/chile.htm&amp;h=230&amp;w=337&amp;sz=5&amp;tbnid=WY-rKkwx949KGM:&amp;tbnh=81&amp;tbnw=119&amp;prev=/images?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0574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LA IMPORTANCIA DE LOS TLC PARA EL CRECIMIENTO SOSTENIDO:</a:t>
            </a:r>
            <a:endParaRPr lang="en-US" sz="4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3200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ALGUNAS LECCIONES DE LA EXPERIENCIA DE CHILE </a:t>
            </a:r>
          </a:p>
          <a:p>
            <a:endParaRPr lang="en-US" b="1" dirty="0"/>
          </a:p>
          <a:p>
            <a:r>
              <a:rPr lang="en-US" sz="2400" dirty="0" smtClean="0"/>
              <a:t>                                                CARLOS FURCHE                                                      			        </a:t>
            </a:r>
            <a:r>
              <a:rPr lang="en-US" sz="2000" dirty="0" smtClean="0">
                <a:hlinkClick r:id="rId2"/>
              </a:rPr>
              <a:t>carlos.furche@gmail.com</a:t>
            </a:r>
            <a:r>
              <a:rPr lang="en-US" sz="2000" dirty="0" smtClean="0"/>
              <a:t> </a:t>
            </a:r>
          </a:p>
          <a:p>
            <a:endParaRPr lang="en-US" sz="2000" b="1" dirty="0"/>
          </a:p>
          <a:p>
            <a:r>
              <a:rPr lang="en-US" sz="2800" dirty="0" smtClean="0"/>
              <a:t>LIMA, JULIO 2011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NUEVOS ESCENARIOS Y DESAFIOS PARA LA POLITICA COMERCIAL</a:t>
            </a:r>
            <a:endParaRPr lang="en-US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COMPLETAR RED DE ACUERDOS COMERCIALES</a:t>
            </a:r>
          </a:p>
          <a:p>
            <a:pPr lvl="1"/>
            <a:r>
              <a:rPr lang="en-US" dirty="0" smtClean="0"/>
              <a:t>ASEAN; INDIA; RUSIA; TURQUIA; INDONESIA…….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CONVERGENCIA DE ACUERDOS YA NEGOCIADOS</a:t>
            </a:r>
          </a:p>
          <a:p>
            <a:pPr lvl="1"/>
            <a:r>
              <a:rPr lang="en-US" dirty="0" smtClean="0"/>
              <a:t>RR.OO; SPS;TBT; ……….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INCORPORACION DE NUEVOS TEMAS EN LA AGENDA COMERCIAL:</a:t>
            </a:r>
          </a:p>
          <a:p>
            <a:pPr lvl="1"/>
            <a:r>
              <a:rPr lang="en-US" dirty="0" smtClean="0"/>
              <a:t>MEDIO AMBIENTE</a:t>
            </a:r>
          </a:p>
          <a:p>
            <a:pPr lvl="1"/>
            <a:r>
              <a:rPr lang="en-US" dirty="0" smtClean="0"/>
              <a:t>ASUNTOS LABORALES</a:t>
            </a:r>
          </a:p>
          <a:p>
            <a:pPr lvl="1"/>
            <a:r>
              <a:rPr lang="en-US" dirty="0" smtClean="0"/>
              <a:t>ASUNTOS MEDIOAMBIENTALES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CONSOLIDACION DE BLOQUES REGIONALES</a:t>
            </a:r>
            <a:endParaRPr lang="en-US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dirty="0" smtClean="0"/>
              <a:t>UNION EUROPEA: 12, 15, 27, …….</a:t>
            </a:r>
          </a:p>
          <a:p>
            <a:r>
              <a:rPr lang="en-US" dirty="0" smtClean="0"/>
              <a:t>NAFTA</a:t>
            </a:r>
          </a:p>
          <a:p>
            <a:r>
              <a:rPr lang="en-US" dirty="0" smtClean="0"/>
              <a:t>CENTROAMERICA + PANAMA+ REP DOMINICANA</a:t>
            </a:r>
          </a:p>
          <a:p>
            <a:r>
              <a:rPr lang="en-US" dirty="0" smtClean="0"/>
              <a:t>ASEAN</a:t>
            </a:r>
          </a:p>
          <a:p>
            <a:r>
              <a:rPr lang="en-US" dirty="0" smtClean="0"/>
              <a:t>ASEAN +3; ASEAN +6?</a:t>
            </a:r>
          </a:p>
          <a:p>
            <a:r>
              <a:rPr lang="en-US" dirty="0" smtClean="0"/>
              <a:t>APEC?</a:t>
            </a:r>
          </a:p>
          <a:p>
            <a:r>
              <a:rPr lang="en-US" dirty="0" smtClean="0"/>
              <a:t>ARCO DEL PACIFICO?</a:t>
            </a:r>
          </a:p>
          <a:p>
            <a:r>
              <a:rPr lang="en-US" dirty="0" smtClean="0"/>
              <a:t>INCIATIVA DE INTEGRACION PROFUNDA?</a:t>
            </a:r>
          </a:p>
          <a:p>
            <a:r>
              <a:rPr lang="en-US" dirty="0" smtClean="0"/>
              <a:t>MERCOSUR+…….?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704088"/>
            <a:ext cx="8305800" cy="3410712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   MUCHAS GRACIAS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619250" y="2420938"/>
            <a:ext cx="6118225" cy="3084512"/>
            <a:chOff x="1056" y="1488"/>
            <a:chExt cx="3854" cy="1943"/>
          </a:xfrm>
        </p:grpSpPr>
        <p:sp>
          <p:nvSpPr>
            <p:cNvPr id="13369" name="Rectangle 3"/>
            <p:cNvSpPr>
              <a:spLocks noChangeArrowheads="1"/>
            </p:cNvSpPr>
            <p:nvPr/>
          </p:nvSpPr>
          <p:spPr bwMode="auto">
            <a:xfrm>
              <a:off x="1056" y="1488"/>
              <a:ext cx="3854" cy="1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70" name="Freeform 4"/>
            <p:cNvSpPr>
              <a:spLocks/>
            </p:cNvSpPr>
            <p:nvPr/>
          </p:nvSpPr>
          <p:spPr bwMode="auto">
            <a:xfrm>
              <a:off x="1990" y="2629"/>
              <a:ext cx="472" cy="799"/>
            </a:xfrm>
            <a:custGeom>
              <a:avLst/>
              <a:gdLst>
                <a:gd name="T0" fmla="*/ 0 w 472"/>
                <a:gd name="T1" fmla="*/ 133 h 799"/>
                <a:gd name="T2" fmla="*/ 23 w 472"/>
                <a:gd name="T3" fmla="*/ 239 h 799"/>
                <a:gd name="T4" fmla="*/ 62 w 472"/>
                <a:gd name="T5" fmla="*/ 281 h 799"/>
                <a:gd name="T6" fmla="*/ 94 w 472"/>
                <a:gd name="T7" fmla="*/ 322 h 799"/>
                <a:gd name="T8" fmla="*/ 107 w 472"/>
                <a:gd name="T9" fmla="*/ 402 h 799"/>
                <a:gd name="T10" fmla="*/ 91 w 472"/>
                <a:gd name="T11" fmla="*/ 500 h 799"/>
                <a:gd name="T12" fmla="*/ 85 w 472"/>
                <a:gd name="T13" fmla="*/ 574 h 799"/>
                <a:gd name="T14" fmla="*/ 79 w 472"/>
                <a:gd name="T15" fmla="*/ 637 h 799"/>
                <a:gd name="T16" fmla="*/ 65 w 472"/>
                <a:gd name="T17" fmla="*/ 686 h 799"/>
                <a:gd name="T18" fmla="*/ 74 w 472"/>
                <a:gd name="T19" fmla="*/ 737 h 799"/>
                <a:gd name="T20" fmla="*/ 107 w 472"/>
                <a:gd name="T21" fmla="*/ 790 h 799"/>
                <a:gd name="T22" fmla="*/ 130 w 472"/>
                <a:gd name="T23" fmla="*/ 797 h 799"/>
                <a:gd name="T24" fmla="*/ 153 w 472"/>
                <a:gd name="T25" fmla="*/ 799 h 799"/>
                <a:gd name="T26" fmla="*/ 163 w 472"/>
                <a:gd name="T27" fmla="*/ 790 h 799"/>
                <a:gd name="T28" fmla="*/ 148 w 472"/>
                <a:gd name="T29" fmla="*/ 775 h 799"/>
                <a:gd name="T30" fmla="*/ 135 w 472"/>
                <a:gd name="T31" fmla="*/ 737 h 799"/>
                <a:gd name="T32" fmla="*/ 150 w 472"/>
                <a:gd name="T33" fmla="*/ 680 h 799"/>
                <a:gd name="T34" fmla="*/ 184 w 472"/>
                <a:gd name="T35" fmla="*/ 646 h 799"/>
                <a:gd name="T36" fmla="*/ 204 w 472"/>
                <a:gd name="T37" fmla="*/ 600 h 799"/>
                <a:gd name="T38" fmla="*/ 231 w 472"/>
                <a:gd name="T39" fmla="*/ 577 h 799"/>
                <a:gd name="T40" fmla="*/ 260 w 472"/>
                <a:gd name="T41" fmla="*/ 551 h 799"/>
                <a:gd name="T42" fmla="*/ 283 w 472"/>
                <a:gd name="T43" fmla="*/ 523 h 799"/>
                <a:gd name="T44" fmla="*/ 304 w 472"/>
                <a:gd name="T45" fmla="*/ 494 h 799"/>
                <a:gd name="T46" fmla="*/ 317 w 472"/>
                <a:gd name="T47" fmla="*/ 470 h 799"/>
                <a:gd name="T48" fmla="*/ 325 w 472"/>
                <a:gd name="T49" fmla="*/ 440 h 799"/>
                <a:gd name="T50" fmla="*/ 334 w 472"/>
                <a:gd name="T51" fmla="*/ 419 h 799"/>
                <a:gd name="T52" fmla="*/ 360 w 472"/>
                <a:gd name="T53" fmla="*/ 414 h 799"/>
                <a:gd name="T54" fmla="*/ 390 w 472"/>
                <a:gd name="T55" fmla="*/ 402 h 799"/>
                <a:gd name="T56" fmla="*/ 417 w 472"/>
                <a:gd name="T57" fmla="*/ 393 h 799"/>
                <a:gd name="T58" fmla="*/ 435 w 472"/>
                <a:gd name="T59" fmla="*/ 364 h 799"/>
                <a:gd name="T60" fmla="*/ 456 w 472"/>
                <a:gd name="T61" fmla="*/ 302 h 799"/>
                <a:gd name="T62" fmla="*/ 467 w 472"/>
                <a:gd name="T63" fmla="*/ 255 h 799"/>
                <a:gd name="T64" fmla="*/ 470 w 472"/>
                <a:gd name="T65" fmla="*/ 216 h 799"/>
                <a:gd name="T66" fmla="*/ 456 w 472"/>
                <a:gd name="T67" fmla="*/ 192 h 799"/>
                <a:gd name="T68" fmla="*/ 435 w 472"/>
                <a:gd name="T69" fmla="*/ 185 h 799"/>
                <a:gd name="T70" fmla="*/ 417 w 472"/>
                <a:gd name="T71" fmla="*/ 172 h 799"/>
                <a:gd name="T72" fmla="*/ 404 w 472"/>
                <a:gd name="T73" fmla="*/ 151 h 799"/>
                <a:gd name="T74" fmla="*/ 384 w 472"/>
                <a:gd name="T75" fmla="*/ 145 h 799"/>
                <a:gd name="T76" fmla="*/ 364 w 472"/>
                <a:gd name="T77" fmla="*/ 145 h 799"/>
                <a:gd name="T78" fmla="*/ 346 w 472"/>
                <a:gd name="T79" fmla="*/ 138 h 799"/>
                <a:gd name="T80" fmla="*/ 323 w 472"/>
                <a:gd name="T81" fmla="*/ 105 h 799"/>
                <a:gd name="T82" fmla="*/ 299 w 472"/>
                <a:gd name="T83" fmla="*/ 77 h 799"/>
                <a:gd name="T84" fmla="*/ 258 w 472"/>
                <a:gd name="T85" fmla="*/ 50 h 799"/>
                <a:gd name="T86" fmla="*/ 204 w 472"/>
                <a:gd name="T87" fmla="*/ 26 h 799"/>
                <a:gd name="T88" fmla="*/ 160 w 472"/>
                <a:gd name="T89" fmla="*/ 20 h 799"/>
                <a:gd name="T90" fmla="*/ 130 w 472"/>
                <a:gd name="T91" fmla="*/ 17 h 799"/>
                <a:gd name="T92" fmla="*/ 113 w 472"/>
                <a:gd name="T93" fmla="*/ 17 h 799"/>
                <a:gd name="T94" fmla="*/ 95 w 472"/>
                <a:gd name="T95" fmla="*/ 9 h 799"/>
                <a:gd name="T96" fmla="*/ 79 w 472"/>
                <a:gd name="T97" fmla="*/ 0 h 799"/>
                <a:gd name="T98" fmla="*/ 59 w 472"/>
                <a:gd name="T99" fmla="*/ 12 h 799"/>
                <a:gd name="T100" fmla="*/ 38 w 472"/>
                <a:gd name="T101" fmla="*/ 35 h 799"/>
                <a:gd name="T102" fmla="*/ 21 w 472"/>
                <a:gd name="T103" fmla="*/ 46 h 79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72"/>
                <a:gd name="T157" fmla="*/ 0 h 799"/>
                <a:gd name="T158" fmla="*/ 472 w 472"/>
                <a:gd name="T159" fmla="*/ 799 h 79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72" h="799">
                  <a:moveTo>
                    <a:pt x="15" y="52"/>
                  </a:moveTo>
                  <a:lnTo>
                    <a:pt x="6" y="86"/>
                  </a:lnTo>
                  <a:lnTo>
                    <a:pt x="0" y="133"/>
                  </a:lnTo>
                  <a:lnTo>
                    <a:pt x="2" y="183"/>
                  </a:lnTo>
                  <a:lnTo>
                    <a:pt x="12" y="224"/>
                  </a:lnTo>
                  <a:lnTo>
                    <a:pt x="23" y="239"/>
                  </a:lnTo>
                  <a:lnTo>
                    <a:pt x="35" y="254"/>
                  </a:lnTo>
                  <a:lnTo>
                    <a:pt x="48" y="268"/>
                  </a:lnTo>
                  <a:lnTo>
                    <a:pt x="62" y="281"/>
                  </a:lnTo>
                  <a:lnTo>
                    <a:pt x="74" y="295"/>
                  </a:lnTo>
                  <a:lnTo>
                    <a:pt x="86" y="308"/>
                  </a:lnTo>
                  <a:lnTo>
                    <a:pt x="94" y="322"/>
                  </a:lnTo>
                  <a:lnTo>
                    <a:pt x="100" y="337"/>
                  </a:lnTo>
                  <a:lnTo>
                    <a:pt x="106" y="367"/>
                  </a:lnTo>
                  <a:lnTo>
                    <a:pt x="107" y="402"/>
                  </a:lnTo>
                  <a:lnTo>
                    <a:pt x="104" y="438"/>
                  </a:lnTo>
                  <a:lnTo>
                    <a:pt x="97" y="476"/>
                  </a:lnTo>
                  <a:lnTo>
                    <a:pt x="91" y="500"/>
                  </a:lnTo>
                  <a:lnTo>
                    <a:pt x="88" y="524"/>
                  </a:lnTo>
                  <a:lnTo>
                    <a:pt x="86" y="550"/>
                  </a:lnTo>
                  <a:lnTo>
                    <a:pt x="85" y="574"/>
                  </a:lnTo>
                  <a:lnTo>
                    <a:pt x="83" y="597"/>
                  </a:lnTo>
                  <a:lnTo>
                    <a:pt x="82" y="618"/>
                  </a:lnTo>
                  <a:lnTo>
                    <a:pt x="79" y="637"/>
                  </a:lnTo>
                  <a:lnTo>
                    <a:pt x="76" y="653"/>
                  </a:lnTo>
                  <a:lnTo>
                    <a:pt x="70" y="668"/>
                  </a:lnTo>
                  <a:lnTo>
                    <a:pt x="65" y="686"/>
                  </a:lnTo>
                  <a:lnTo>
                    <a:pt x="62" y="702"/>
                  </a:lnTo>
                  <a:lnTo>
                    <a:pt x="67" y="719"/>
                  </a:lnTo>
                  <a:lnTo>
                    <a:pt x="74" y="737"/>
                  </a:lnTo>
                  <a:lnTo>
                    <a:pt x="85" y="758"/>
                  </a:lnTo>
                  <a:lnTo>
                    <a:pt x="95" y="778"/>
                  </a:lnTo>
                  <a:lnTo>
                    <a:pt x="107" y="790"/>
                  </a:lnTo>
                  <a:lnTo>
                    <a:pt x="115" y="793"/>
                  </a:lnTo>
                  <a:lnTo>
                    <a:pt x="122" y="794"/>
                  </a:lnTo>
                  <a:lnTo>
                    <a:pt x="130" y="797"/>
                  </a:lnTo>
                  <a:lnTo>
                    <a:pt x="138" y="797"/>
                  </a:lnTo>
                  <a:lnTo>
                    <a:pt x="147" y="799"/>
                  </a:lnTo>
                  <a:lnTo>
                    <a:pt x="153" y="799"/>
                  </a:lnTo>
                  <a:lnTo>
                    <a:pt x="159" y="797"/>
                  </a:lnTo>
                  <a:lnTo>
                    <a:pt x="163" y="796"/>
                  </a:lnTo>
                  <a:lnTo>
                    <a:pt x="163" y="790"/>
                  </a:lnTo>
                  <a:lnTo>
                    <a:pt x="159" y="787"/>
                  </a:lnTo>
                  <a:lnTo>
                    <a:pt x="154" y="782"/>
                  </a:lnTo>
                  <a:lnTo>
                    <a:pt x="148" y="775"/>
                  </a:lnTo>
                  <a:lnTo>
                    <a:pt x="142" y="766"/>
                  </a:lnTo>
                  <a:lnTo>
                    <a:pt x="138" y="754"/>
                  </a:lnTo>
                  <a:lnTo>
                    <a:pt x="135" y="737"/>
                  </a:lnTo>
                  <a:lnTo>
                    <a:pt x="136" y="714"/>
                  </a:lnTo>
                  <a:lnTo>
                    <a:pt x="142" y="693"/>
                  </a:lnTo>
                  <a:lnTo>
                    <a:pt x="150" y="680"/>
                  </a:lnTo>
                  <a:lnTo>
                    <a:pt x="160" y="669"/>
                  </a:lnTo>
                  <a:lnTo>
                    <a:pt x="172" y="659"/>
                  </a:lnTo>
                  <a:lnTo>
                    <a:pt x="184" y="646"/>
                  </a:lnTo>
                  <a:lnTo>
                    <a:pt x="192" y="631"/>
                  </a:lnTo>
                  <a:lnTo>
                    <a:pt x="198" y="615"/>
                  </a:lnTo>
                  <a:lnTo>
                    <a:pt x="204" y="600"/>
                  </a:lnTo>
                  <a:lnTo>
                    <a:pt x="212" y="588"/>
                  </a:lnTo>
                  <a:lnTo>
                    <a:pt x="221" y="582"/>
                  </a:lnTo>
                  <a:lnTo>
                    <a:pt x="231" y="577"/>
                  </a:lnTo>
                  <a:lnTo>
                    <a:pt x="242" y="571"/>
                  </a:lnTo>
                  <a:lnTo>
                    <a:pt x="251" y="563"/>
                  </a:lnTo>
                  <a:lnTo>
                    <a:pt x="260" y="551"/>
                  </a:lnTo>
                  <a:lnTo>
                    <a:pt x="268" y="541"/>
                  </a:lnTo>
                  <a:lnTo>
                    <a:pt x="275" y="532"/>
                  </a:lnTo>
                  <a:lnTo>
                    <a:pt x="283" y="523"/>
                  </a:lnTo>
                  <a:lnTo>
                    <a:pt x="290" y="514"/>
                  </a:lnTo>
                  <a:lnTo>
                    <a:pt x="296" y="505"/>
                  </a:lnTo>
                  <a:lnTo>
                    <a:pt x="304" y="494"/>
                  </a:lnTo>
                  <a:lnTo>
                    <a:pt x="310" y="485"/>
                  </a:lnTo>
                  <a:lnTo>
                    <a:pt x="313" y="477"/>
                  </a:lnTo>
                  <a:lnTo>
                    <a:pt x="317" y="470"/>
                  </a:lnTo>
                  <a:lnTo>
                    <a:pt x="323" y="462"/>
                  </a:lnTo>
                  <a:lnTo>
                    <a:pt x="326" y="452"/>
                  </a:lnTo>
                  <a:lnTo>
                    <a:pt x="325" y="440"/>
                  </a:lnTo>
                  <a:lnTo>
                    <a:pt x="323" y="429"/>
                  </a:lnTo>
                  <a:lnTo>
                    <a:pt x="326" y="422"/>
                  </a:lnTo>
                  <a:lnTo>
                    <a:pt x="334" y="419"/>
                  </a:lnTo>
                  <a:lnTo>
                    <a:pt x="343" y="417"/>
                  </a:lnTo>
                  <a:lnTo>
                    <a:pt x="351" y="417"/>
                  </a:lnTo>
                  <a:lnTo>
                    <a:pt x="360" y="414"/>
                  </a:lnTo>
                  <a:lnTo>
                    <a:pt x="369" y="411"/>
                  </a:lnTo>
                  <a:lnTo>
                    <a:pt x="379" y="406"/>
                  </a:lnTo>
                  <a:lnTo>
                    <a:pt x="390" y="402"/>
                  </a:lnTo>
                  <a:lnTo>
                    <a:pt x="401" y="400"/>
                  </a:lnTo>
                  <a:lnTo>
                    <a:pt x="410" y="399"/>
                  </a:lnTo>
                  <a:lnTo>
                    <a:pt x="417" y="393"/>
                  </a:lnTo>
                  <a:lnTo>
                    <a:pt x="423" y="385"/>
                  </a:lnTo>
                  <a:lnTo>
                    <a:pt x="429" y="378"/>
                  </a:lnTo>
                  <a:lnTo>
                    <a:pt x="435" y="364"/>
                  </a:lnTo>
                  <a:lnTo>
                    <a:pt x="443" y="343"/>
                  </a:lnTo>
                  <a:lnTo>
                    <a:pt x="450" y="320"/>
                  </a:lnTo>
                  <a:lnTo>
                    <a:pt x="456" y="302"/>
                  </a:lnTo>
                  <a:lnTo>
                    <a:pt x="459" y="287"/>
                  </a:lnTo>
                  <a:lnTo>
                    <a:pt x="464" y="271"/>
                  </a:lnTo>
                  <a:lnTo>
                    <a:pt x="467" y="255"/>
                  </a:lnTo>
                  <a:lnTo>
                    <a:pt x="470" y="243"/>
                  </a:lnTo>
                  <a:lnTo>
                    <a:pt x="472" y="231"/>
                  </a:lnTo>
                  <a:lnTo>
                    <a:pt x="470" y="216"/>
                  </a:lnTo>
                  <a:lnTo>
                    <a:pt x="466" y="201"/>
                  </a:lnTo>
                  <a:lnTo>
                    <a:pt x="461" y="194"/>
                  </a:lnTo>
                  <a:lnTo>
                    <a:pt x="456" y="192"/>
                  </a:lnTo>
                  <a:lnTo>
                    <a:pt x="450" y="189"/>
                  </a:lnTo>
                  <a:lnTo>
                    <a:pt x="443" y="188"/>
                  </a:lnTo>
                  <a:lnTo>
                    <a:pt x="435" y="185"/>
                  </a:lnTo>
                  <a:lnTo>
                    <a:pt x="429" y="182"/>
                  </a:lnTo>
                  <a:lnTo>
                    <a:pt x="422" y="177"/>
                  </a:lnTo>
                  <a:lnTo>
                    <a:pt x="417" y="172"/>
                  </a:lnTo>
                  <a:lnTo>
                    <a:pt x="414" y="168"/>
                  </a:lnTo>
                  <a:lnTo>
                    <a:pt x="410" y="159"/>
                  </a:lnTo>
                  <a:lnTo>
                    <a:pt x="404" y="151"/>
                  </a:lnTo>
                  <a:lnTo>
                    <a:pt x="396" y="147"/>
                  </a:lnTo>
                  <a:lnTo>
                    <a:pt x="388" y="145"/>
                  </a:lnTo>
                  <a:lnTo>
                    <a:pt x="384" y="145"/>
                  </a:lnTo>
                  <a:lnTo>
                    <a:pt x="378" y="145"/>
                  </a:lnTo>
                  <a:lnTo>
                    <a:pt x="372" y="145"/>
                  </a:lnTo>
                  <a:lnTo>
                    <a:pt x="364" y="145"/>
                  </a:lnTo>
                  <a:lnTo>
                    <a:pt x="357" y="144"/>
                  </a:lnTo>
                  <a:lnTo>
                    <a:pt x="351" y="141"/>
                  </a:lnTo>
                  <a:lnTo>
                    <a:pt x="346" y="138"/>
                  </a:lnTo>
                  <a:lnTo>
                    <a:pt x="342" y="133"/>
                  </a:lnTo>
                  <a:lnTo>
                    <a:pt x="334" y="121"/>
                  </a:lnTo>
                  <a:lnTo>
                    <a:pt x="323" y="105"/>
                  </a:lnTo>
                  <a:lnTo>
                    <a:pt x="314" y="91"/>
                  </a:lnTo>
                  <a:lnTo>
                    <a:pt x="305" y="82"/>
                  </a:lnTo>
                  <a:lnTo>
                    <a:pt x="299" y="77"/>
                  </a:lnTo>
                  <a:lnTo>
                    <a:pt x="289" y="70"/>
                  </a:lnTo>
                  <a:lnTo>
                    <a:pt x="275" y="61"/>
                  </a:lnTo>
                  <a:lnTo>
                    <a:pt x="258" y="50"/>
                  </a:lnTo>
                  <a:lnTo>
                    <a:pt x="240" y="41"/>
                  </a:lnTo>
                  <a:lnTo>
                    <a:pt x="222" y="32"/>
                  </a:lnTo>
                  <a:lnTo>
                    <a:pt x="204" y="26"/>
                  </a:lnTo>
                  <a:lnTo>
                    <a:pt x="187" y="23"/>
                  </a:lnTo>
                  <a:lnTo>
                    <a:pt x="172" y="21"/>
                  </a:lnTo>
                  <a:lnTo>
                    <a:pt x="160" y="20"/>
                  </a:lnTo>
                  <a:lnTo>
                    <a:pt x="148" y="18"/>
                  </a:lnTo>
                  <a:lnTo>
                    <a:pt x="139" y="17"/>
                  </a:lnTo>
                  <a:lnTo>
                    <a:pt x="130" y="17"/>
                  </a:lnTo>
                  <a:lnTo>
                    <a:pt x="122" y="15"/>
                  </a:lnTo>
                  <a:lnTo>
                    <a:pt x="118" y="15"/>
                  </a:lnTo>
                  <a:lnTo>
                    <a:pt x="113" y="17"/>
                  </a:lnTo>
                  <a:lnTo>
                    <a:pt x="107" y="17"/>
                  </a:lnTo>
                  <a:lnTo>
                    <a:pt x="101" y="14"/>
                  </a:lnTo>
                  <a:lnTo>
                    <a:pt x="95" y="9"/>
                  </a:lnTo>
                  <a:lnTo>
                    <a:pt x="91" y="5"/>
                  </a:lnTo>
                  <a:lnTo>
                    <a:pt x="85" y="2"/>
                  </a:lnTo>
                  <a:lnTo>
                    <a:pt x="79" y="0"/>
                  </a:lnTo>
                  <a:lnTo>
                    <a:pt x="71" y="3"/>
                  </a:lnTo>
                  <a:lnTo>
                    <a:pt x="65" y="6"/>
                  </a:lnTo>
                  <a:lnTo>
                    <a:pt x="59" y="12"/>
                  </a:lnTo>
                  <a:lnTo>
                    <a:pt x="51" y="21"/>
                  </a:lnTo>
                  <a:lnTo>
                    <a:pt x="45" y="29"/>
                  </a:lnTo>
                  <a:lnTo>
                    <a:pt x="38" y="35"/>
                  </a:lnTo>
                  <a:lnTo>
                    <a:pt x="35" y="37"/>
                  </a:lnTo>
                  <a:lnTo>
                    <a:pt x="29" y="40"/>
                  </a:lnTo>
                  <a:lnTo>
                    <a:pt x="21" y="46"/>
                  </a:lnTo>
                  <a:lnTo>
                    <a:pt x="15" y="52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1" name="Freeform 5"/>
            <p:cNvSpPr>
              <a:spLocks/>
            </p:cNvSpPr>
            <p:nvPr/>
          </p:nvSpPr>
          <p:spPr bwMode="auto">
            <a:xfrm>
              <a:off x="1074" y="1787"/>
              <a:ext cx="1194" cy="894"/>
            </a:xfrm>
            <a:custGeom>
              <a:avLst/>
              <a:gdLst>
                <a:gd name="T0" fmla="*/ 809 w 1194"/>
                <a:gd name="T1" fmla="*/ 664 h 894"/>
                <a:gd name="T2" fmla="*/ 753 w 1194"/>
                <a:gd name="T3" fmla="*/ 687 h 894"/>
                <a:gd name="T4" fmla="*/ 785 w 1194"/>
                <a:gd name="T5" fmla="*/ 768 h 894"/>
                <a:gd name="T6" fmla="*/ 834 w 1194"/>
                <a:gd name="T7" fmla="*/ 747 h 894"/>
                <a:gd name="T8" fmla="*/ 854 w 1194"/>
                <a:gd name="T9" fmla="*/ 797 h 894"/>
                <a:gd name="T10" fmla="*/ 899 w 1194"/>
                <a:gd name="T11" fmla="*/ 865 h 894"/>
                <a:gd name="T12" fmla="*/ 946 w 1194"/>
                <a:gd name="T13" fmla="*/ 879 h 894"/>
                <a:gd name="T14" fmla="*/ 913 w 1194"/>
                <a:gd name="T15" fmla="*/ 892 h 894"/>
                <a:gd name="T16" fmla="*/ 862 w 1194"/>
                <a:gd name="T17" fmla="*/ 868 h 894"/>
                <a:gd name="T18" fmla="*/ 807 w 1194"/>
                <a:gd name="T19" fmla="*/ 823 h 894"/>
                <a:gd name="T20" fmla="*/ 733 w 1194"/>
                <a:gd name="T21" fmla="*/ 794 h 894"/>
                <a:gd name="T22" fmla="*/ 677 w 1194"/>
                <a:gd name="T23" fmla="*/ 746 h 894"/>
                <a:gd name="T24" fmla="*/ 618 w 1194"/>
                <a:gd name="T25" fmla="*/ 709 h 894"/>
                <a:gd name="T26" fmla="*/ 541 w 1194"/>
                <a:gd name="T27" fmla="*/ 643 h 894"/>
                <a:gd name="T28" fmla="*/ 505 w 1194"/>
                <a:gd name="T29" fmla="*/ 568 h 894"/>
                <a:gd name="T30" fmla="*/ 469 w 1194"/>
                <a:gd name="T31" fmla="*/ 469 h 894"/>
                <a:gd name="T32" fmla="*/ 451 w 1194"/>
                <a:gd name="T33" fmla="*/ 356 h 894"/>
                <a:gd name="T34" fmla="*/ 392 w 1194"/>
                <a:gd name="T35" fmla="*/ 285 h 894"/>
                <a:gd name="T36" fmla="*/ 331 w 1194"/>
                <a:gd name="T37" fmla="*/ 269 h 894"/>
                <a:gd name="T38" fmla="*/ 271 w 1194"/>
                <a:gd name="T39" fmla="*/ 249 h 894"/>
                <a:gd name="T40" fmla="*/ 212 w 1194"/>
                <a:gd name="T41" fmla="*/ 232 h 894"/>
                <a:gd name="T42" fmla="*/ 138 w 1194"/>
                <a:gd name="T43" fmla="*/ 254 h 894"/>
                <a:gd name="T44" fmla="*/ 71 w 1194"/>
                <a:gd name="T45" fmla="*/ 269 h 894"/>
                <a:gd name="T46" fmla="*/ 52 w 1194"/>
                <a:gd name="T47" fmla="*/ 169 h 894"/>
                <a:gd name="T48" fmla="*/ 5 w 1194"/>
                <a:gd name="T49" fmla="*/ 124 h 894"/>
                <a:gd name="T50" fmla="*/ 80 w 1194"/>
                <a:gd name="T51" fmla="*/ 45 h 894"/>
                <a:gd name="T52" fmla="*/ 219 w 1194"/>
                <a:gd name="T53" fmla="*/ 54 h 894"/>
                <a:gd name="T54" fmla="*/ 293 w 1194"/>
                <a:gd name="T55" fmla="*/ 71 h 894"/>
                <a:gd name="T56" fmla="*/ 398 w 1194"/>
                <a:gd name="T57" fmla="*/ 74 h 894"/>
                <a:gd name="T58" fmla="*/ 484 w 1194"/>
                <a:gd name="T59" fmla="*/ 78 h 894"/>
                <a:gd name="T60" fmla="*/ 567 w 1194"/>
                <a:gd name="T61" fmla="*/ 98 h 894"/>
                <a:gd name="T62" fmla="*/ 676 w 1194"/>
                <a:gd name="T63" fmla="*/ 106 h 894"/>
                <a:gd name="T64" fmla="*/ 780 w 1194"/>
                <a:gd name="T65" fmla="*/ 72 h 894"/>
                <a:gd name="T66" fmla="*/ 765 w 1194"/>
                <a:gd name="T67" fmla="*/ 12 h 894"/>
                <a:gd name="T68" fmla="*/ 819 w 1194"/>
                <a:gd name="T69" fmla="*/ 35 h 894"/>
                <a:gd name="T70" fmla="*/ 877 w 1194"/>
                <a:gd name="T71" fmla="*/ 71 h 894"/>
                <a:gd name="T72" fmla="*/ 933 w 1194"/>
                <a:gd name="T73" fmla="*/ 91 h 894"/>
                <a:gd name="T74" fmla="*/ 890 w 1194"/>
                <a:gd name="T75" fmla="*/ 115 h 894"/>
                <a:gd name="T76" fmla="*/ 807 w 1194"/>
                <a:gd name="T77" fmla="*/ 172 h 894"/>
                <a:gd name="T78" fmla="*/ 815 w 1194"/>
                <a:gd name="T79" fmla="*/ 285 h 894"/>
                <a:gd name="T80" fmla="*/ 883 w 1194"/>
                <a:gd name="T81" fmla="*/ 305 h 894"/>
                <a:gd name="T82" fmla="*/ 924 w 1194"/>
                <a:gd name="T83" fmla="*/ 335 h 894"/>
                <a:gd name="T84" fmla="*/ 955 w 1194"/>
                <a:gd name="T85" fmla="*/ 276 h 894"/>
                <a:gd name="T86" fmla="*/ 951 w 1194"/>
                <a:gd name="T87" fmla="*/ 213 h 894"/>
                <a:gd name="T88" fmla="*/ 1020 w 1194"/>
                <a:gd name="T89" fmla="*/ 216 h 894"/>
                <a:gd name="T90" fmla="*/ 1076 w 1194"/>
                <a:gd name="T91" fmla="*/ 231 h 894"/>
                <a:gd name="T92" fmla="*/ 1131 w 1194"/>
                <a:gd name="T93" fmla="*/ 266 h 894"/>
                <a:gd name="T94" fmla="*/ 1177 w 1194"/>
                <a:gd name="T95" fmla="*/ 315 h 894"/>
                <a:gd name="T96" fmla="*/ 1164 w 1194"/>
                <a:gd name="T97" fmla="*/ 364 h 894"/>
                <a:gd name="T98" fmla="*/ 1122 w 1194"/>
                <a:gd name="T99" fmla="*/ 403 h 894"/>
                <a:gd name="T100" fmla="*/ 1057 w 1194"/>
                <a:gd name="T101" fmla="*/ 469 h 894"/>
                <a:gd name="T102" fmla="*/ 1007 w 1194"/>
                <a:gd name="T103" fmla="*/ 518 h 894"/>
                <a:gd name="T104" fmla="*/ 983 w 1194"/>
                <a:gd name="T105" fmla="*/ 577 h 894"/>
                <a:gd name="T106" fmla="*/ 946 w 1194"/>
                <a:gd name="T107" fmla="*/ 613 h 894"/>
                <a:gd name="T108" fmla="*/ 921 w 1194"/>
                <a:gd name="T109" fmla="*/ 688 h 894"/>
                <a:gd name="T110" fmla="*/ 881 w 1194"/>
                <a:gd name="T111" fmla="*/ 648 h 89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4"/>
                <a:gd name="T169" fmla="*/ 0 h 894"/>
                <a:gd name="T170" fmla="*/ 1194 w 1194"/>
                <a:gd name="T171" fmla="*/ 894 h 89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4" h="894">
                  <a:moveTo>
                    <a:pt x="872" y="649"/>
                  </a:moveTo>
                  <a:lnTo>
                    <a:pt x="862" y="651"/>
                  </a:lnTo>
                  <a:lnTo>
                    <a:pt x="853" y="646"/>
                  </a:lnTo>
                  <a:lnTo>
                    <a:pt x="843" y="643"/>
                  </a:lnTo>
                  <a:lnTo>
                    <a:pt x="833" y="648"/>
                  </a:lnTo>
                  <a:lnTo>
                    <a:pt x="822" y="657"/>
                  </a:lnTo>
                  <a:lnTo>
                    <a:pt x="816" y="661"/>
                  </a:lnTo>
                  <a:lnTo>
                    <a:pt x="809" y="664"/>
                  </a:lnTo>
                  <a:lnTo>
                    <a:pt x="800" y="666"/>
                  </a:lnTo>
                  <a:lnTo>
                    <a:pt x="794" y="666"/>
                  </a:lnTo>
                  <a:lnTo>
                    <a:pt x="786" y="666"/>
                  </a:lnTo>
                  <a:lnTo>
                    <a:pt x="778" y="666"/>
                  </a:lnTo>
                  <a:lnTo>
                    <a:pt x="771" y="666"/>
                  </a:lnTo>
                  <a:lnTo>
                    <a:pt x="765" y="670"/>
                  </a:lnTo>
                  <a:lnTo>
                    <a:pt x="759" y="676"/>
                  </a:lnTo>
                  <a:lnTo>
                    <a:pt x="753" y="687"/>
                  </a:lnTo>
                  <a:lnTo>
                    <a:pt x="750" y="702"/>
                  </a:lnTo>
                  <a:lnTo>
                    <a:pt x="748" y="719"/>
                  </a:lnTo>
                  <a:lnTo>
                    <a:pt x="750" y="732"/>
                  </a:lnTo>
                  <a:lnTo>
                    <a:pt x="756" y="743"/>
                  </a:lnTo>
                  <a:lnTo>
                    <a:pt x="762" y="752"/>
                  </a:lnTo>
                  <a:lnTo>
                    <a:pt x="769" y="759"/>
                  </a:lnTo>
                  <a:lnTo>
                    <a:pt x="777" y="765"/>
                  </a:lnTo>
                  <a:lnTo>
                    <a:pt x="785" y="768"/>
                  </a:lnTo>
                  <a:lnTo>
                    <a:pt x="791" y="771"/>
                  </a:lnTo>
                  <a:lnTo>
                    <a:pt x="797" y="771"/>
                  </a:lnTo>
                  <a:lnTo>
                    <a:pt x="803" y="770"/>
                  </a:lnTo>
                  <a:lnTo>
                    <a:pt x="809" y="767"/>
                  </a:lnTo>
                  <a:lnTo>
                    <a:pt x="816" y="762"/>
                  </a:lnTo>
                  <a:lnTo>
                    <a:pt x="822" y="758"/>
                  </a:lnTo>
                  <a:lnTo>
                    <a:pt x="828" y="752"/>
                  </a:lnTo>
                  <a:lnTo>
                    <a:pt x="834" y="747"/>
                  </a:lnTo>
                  <a:lnTo>
                    <a:pt x="840" y="741"/>
                  </a:lnTo>
                  <a:lnTo>
                    <a:pt x="850" y="740"/>
                  </a:lnTo>
                  <a:lnTo>
                    <a:pt x="854" y="750"/>
                  </a:lnTo>
                  <a:lnTo>
                    <a:pt x="854" y="765"/>
                  </a:lnTo>
                  <a:lnTo>
                    <a:pt x="850" y="779"/>
                  </a:lnTo>
                  <a:lnTo>
                    <a:pt x="845" y="788"/>
                  </a:lnTo>
                  <a:lnTo>
                    <a:pt x="848" y="793"/>
                  </a:lnTo>
                  <a:lnTo>
                    <a:pt x="854" y="797"/>
                  </a:lnTo>
                  <a:lnTo>
                    <a:pt x="863" y="799"/>
                  </a:lnTo>
                  <a:lnTo>
                    <a:pt x="872" y="802"/>
                  </a:lnTo>
                  <a:lnTo>
                    <a:pt x="881" y="808"/>
                  </a:lnTo>
                  <a:lnTo>
                    <a:pt x="890" y="818"/>
                  </a:lnTo>
                  <a:lnTo>
                    <a:pt x="895" y="833"/>
                  </a:lnTo>
                  <a:lnTo>
                    <a:pt x="896" y="847"/>
                  </a:lnTo>
                  <a:lnTo>
                    <a:pt x="898" y="856"/>
                  </a:lnTo>
                  <a:lnTo>
                    <a:pt x="899" y="865"/>
                  </a:lnTo>
                  <a:lnTo>
                    <a:pt x="904" y="871"/>
                  </a:lnTo>
                  <a:lnTo>
                    <a:pt x="910" y="874"/>
                  </a:lnTo>
                  <a:lnTo>
                    <a:pt x="919" y="877"/>
                  </a:lnTo>
                  <a:lnTo>
                    <a:pt x="928" y="879"/>
                  </a:lnTo>
                  <a:lnTo>
                    <a:pt x="936" y="880"/>
                  </a:lnTo>
                  <a:lnTo>
                    <a:pt x="942" y="880"/>
                  </a:lnTo>
                  <a:lnTo>
                    <a:pt x="945" y="879"/>
                  </a:lnTo>
                  <a:lnTo>
                    <a:pt x="946" y="879"/>
                  </a:lnTo>
                  <a:lnTo>
                    <a:pt x="946" y="880"/>
                  </a:lnTo>
                  <a:lnTo>
                    <a:pt x="945" y="883"/>
                  </a:lnTo>
                  <a:lnTo>
                    <a:pt x="942" y="888"/>
                  </a:lnTo>
                  <a:lnTo>
                    <a:pt x="937" y="892"/>
                  </a:lnTo>
                  <a:lnTo>
                    <a:pt x="931" y="894"/>
                  </a:lnTo>
                  <a:lnTo>
                    <a:pt x="927" y="894"/>
                  </a:lnTo>
                  <a:lnTo>
                    <a:pt x="919" y="892"/>
                  </a:lnTo>
                  <a:lnTo>
                    <a:pt x="913" y="892"/>
                  </a:lnTo>
                  <a:lnTo>
                    <a:pt x="905" y="889"/>
                  </a:lnTo>
                  <a:lnTo>
                    <a:pt x="898" y="888"/>
                  </a:lnTo>
                  <a:lnTo>
                    <a:pt x="890" y="886"/>
                  </a:lnTo>
                  <a:lnTo>
                    <a:pt x="886" y="883"/>
                  </a:lnTo>
                  <a:lnTo>
                    <a:pt x="883" y="882"/>
                  </a:lnTo>
                  <a:lnTo>
                    <a:pt x="878" y="879"/>
                  </a:lnTo>
                  <a:lnTo>
                    <a:pt x="871" y="874"/>
                  </a:lnTo>
                  <a:lnTo>
                    <a:pt x="862" y="868"/>
                  </a:lnTo>
                  <a:lnTo>
                    <a:pt x="851" y="860"/>
                  </a:lnTo>
                  <a:lnTo>
                    <a:pt x="842" y="853"/>
                  </a:lnTo>
                  <a:lnTo>
                    <a:pt x="836" y="847"/>
                  </a:lnTo>
                  <a:lnTo>
                    <a:pt x="831" y="841"/>
                  </a:lnTo>
                  <a:lnTo>
                    <a:pt x="827" y="836"/>
                  </a:lnTo>
                  <a:lnTo>
                    <a:pt x="822" y="832"/>
                  </a:lnTo>
                  <a:lnTo>
                    <a:pt x="816" y="827"/>
                  </a:lnTo>
                  <a:lnTo>
                    <a:pt x="807" y="823"/>
                  </a:lnTo>
                  <a:lnTo>
                    <a:pt x="795" y="818"/>
                  </a:lnTo>
                  <a:lnTo>
                    <a:pt x="786" y="815"/>
                  </a:lnTo>
                  <a:lnTo>
                    <a:pt x="775" y="811"/>
                  </a:lnTo>
                  <a:lnTo>
                    <a:pt x="766" y="808"/>
                  </a:lnTo>
                  <a:lnTo>
                    <a:pt x="757" y="803"/>
                  </a:lnTo>
                  <a:lnTo>
                    <a:pt x="748" y="800"/>
                  </a:lnTo>
                  <a:lnTo>
                    <a:pt x="741" y="797"/>
                  </a:lnTo>
                  <a:lnTo>
                    <a:pt x="733" y="794"/>
                  </a:lnTo>
                  <a:lnTo>
                    <a:pt x="726" y="791"/>
                  </a:lnTo>
                  <a:lnTo>
                    <a:pt x="718" y="788"/>
                  </a:lnTo>
                  <a:lnTo>
                    <a:pt x="710" y="782"/>
                  </a:lnTo>
                  <a:lnTo>
                    <a:pt x="703" y="774"/>
                  </a:lnTo>
                  <a:lnTo>
                    <a:pt x="695" y="767"/>
                  </a:lnTo>
                  <a:lnTo>
                    <a:pt x="689" y="759"/>
                  </a:lnTo>
                  <a:lnTo>
                    <a:pt x="683" y="752"/>
                  </a:lnTo>
                  <a:lnTo>
                    <a:pt x="677" y="746"/>
                  </a:lnTo>
                  <a:lnTo>
                    <a:pt x="674" y="743"/>
                  </a:lnTo>
                  <a:lnTo>
                    <a:pt x="668" y="737"/>
                  </a:lnTo>
                  <a:lnTo>
                    <a:pt x="661" y="728"/>
                  </a:lnTo>
                  <a:lnTo>
                    <a:pt x="653" y="720"/>
                  </a:lnTo>
                  <a:lnTo>
                    <a:pt x="642" y="716"/>
                  </a:lnTo>
                  <a:lnTo>
                    <a:pt x="635" y="714"/>
                  </a:lnTo>
                  <a:lnTo>
                    <a:pt x="627" y="713"/>
                  </a:lnTo>
                  <a:lnTo>
                    <a:pt x="618" y="709"/>
                  </a:lnTo>
                  <a:lnTo>
                    <a:pt x="609" y="706"/>
                  </a:lnTo>
                  <a:lnTo>
                    <a:pt x="600" y="702"/>
                  </a:lnTo>
                  <a:lnTo>
                    <a:pt x="591" y="696"/>
                  </a:lnTo>
                  <a:lnTo>
                    <a:pt x="584" y="691"/>
                  </a:lnTo>
                  <a:lnTo>
                    <a:pt x="576" y="684"/>
                  </a:lnTo>
                  <a:lnTo>
                    <a:pt x="562" y="670"/>
                  </a:lnTo>
                  <a:lnTo>
                    <a:pt x="550" y="657"/>
                  </a:lnTo>
                  <a:lnTo>
                    <a:pt x="541" y="643"/>
                  </a:lnTo>
                  <a:lnTo>
                    <a:pt x="537" y="631"/>
                  </a:lnTo>
                  <a:lnTo>
                    <a:pt x="532" y="619"/>
                  </a:lnTo>
                  <a:lnTo>
                    <a:pt x="529" y="607"/>
                  </a:lnTo>
                  <a:lnTo>
                    <a:pt x="525" y="595"/>
                  </a:lnTo>
                  <a:lnTo>
                    <a:pt x="520" y="584"/>
                  </a:lnTo>
                  <a:lnTo>
                    <a:pt x="517" y="580"/>
                  </a:lnTo>
                  <a:lnTo>
                    <a:pt x="512" y="574"/>
                  </a:lnTo>
                  <a:lnTo>
                    <a:pt x="505" y="568"/>
                  </a:lnTo>
                  <a:lnTo>
                    <a:pt x="497" y="560"/>
                  </a:lnTo>
                  <a:lnTo>
                    <a:pt x="490" y="554"/>
                  </a:lnTo>
                  <a:lnTo>
                    <a:pt x="481" y="545"/>
                  </a:lnTo>
                  <a:lnTo>
                    <a:pt x="475" y="537"/>
                  </a:lnTo>
                  <a:lnTo>
                    <a:pt x="469" y="528"/>
                  </a:lnTo>
                  <a:lnTo>
                    <a:pt x="464" y="509"/>
                  </a:lnTo>
                  <a:lnTo>
                    <a:pt x="464" y="488"/>
                  </a:lnTo>
                  <a:lnTo>
                    <a:pt x="469" y="469"/>
                  </a:lnTo>
                  <a:lnTo>
                    <a:pt x="473" y="457"/>
                  </a:lnTo>
                  <a:lnTo>
                    <a:pt x="475" y="444"/>
                  </a:lnTo>
                  <a:lnTo>
                    <a:pt x="475" y="426"/>
                  </a:lnTo>
                  <a:lnTo>
                    <a:pt x="473" y="405"/>
                  </a:lnTo>
                  <a:lnTo>
                    <a:pt x="469" y="385"/>
                  </a:lnTo>
                  <a:lnTo>
                    <a:pt x="463" y="371"/>
                  </a:lnTo>
                  <a:lnTo>
                    <a:pt x="458" y="362"/>
                  </a:lnTo>
                  <a:lnTo>
                    <a:pt x="451" y="356"/>
                  </a:lnTo>
                  <a:lnTo>
                    <a:pt x="440" y="349"/>
                  </a:lnTo>
                  <a:lnTo>
                    <a:pt x="431" y="340"/>
                  </a:lnTo>
                  <a:lnTo>
                    <a:pt x="425" y="331"/>
                  </a:lnTo>
                  <a:lnTo>
                    <a:pt x="420" y="321"/>
                  </a:lnTo>
                  <a:lnTo>
                    <a:pt x="417" y="309"/>
                  </a:lnTo>
                  <a:lnTo>
                    <a:pt x="411" y="299"/>
                  </a:lnTo>
                  <a:lnTo>
                    <a:pt x="402" y="290"/>
                  </a:lnTo>
                  <a:lnTo>
                    <a:pt x="392" y="285"/>
                  </a:lnTo>
                  <a:lnTo>
                    <a:pt x="381" y="285"/>
                  </a:lnTo>
                  <a:lnTo>
                    <a:pt x="376" y="287"/>
                  </a:lnTo>
                  <a:lnTo>
                    <a:pt x="369" y="285"/>
                  </a:lnTo>
                  <a:lnTo>
                    <a:pt x="363" y="284"/>
                  </a:lnTo>
                  <a:lnTo>
                    <a:pt x="355" y="279"/>
                  </a:lnTo>
                  <a:lnTo>
                    <a:pt x="346" y="276"/>
                  </a:lnTo>
                  <a:lnTo>
                    <a:pt x="339" y="273"/>
                  </a:lnTo>
                  <a:lnTo>
                    <a:pt x="331" y="269"/>
                  </a:lnTo>
                  <a:lnTo>
                    <a:pt x="325" y="266"/>
                  </a:lnTo>
                  <a:lnTo>
                    <a:pt x="315" y="261"/>
                  </a:lnTo>
                  <a:lnTo>
                    <a:pt x="307" y="257"/>
                  </a:lnTo>
                  <a:lnTo>
                    <a:pt x="299" y="252"/>
                  </a:lnTo>
                  <a:lnTo>
                    <a:pt x="289" y="249"/>
                  </a:lnTo>
                  <a:lnTo>
                    <a:pt x="283" y="249"/>
                  </a:lnTo>
                  <a:lnTo>
                    <a:pt x="277" y="248"/>
                  </a:lnTo>
                  <a:lnTo>
                    <a:pt x="271" y="249"/>
                  </a:lnTo>
                  <a:lnTo>
                    <a:pt x="263" y="249"/>
                  </a:lnTo>
                  <a:lnTo>
                    <a:pt x="256" y="249"/>
                  </a:lnTo>
                  <a:lnTo>
                    <a:pt x="248" y="248"/>
                  </a:lnTo>
                  <a:lnTo>
                    <a:pt x="240" y="244"/>
                  </a:lnTo>
                  <a:lnTo>
                    <a:pt x="233" y="241"/>
                  </a:lnTo>
                  <a:lnTo>
                    <a:pt x="225" y="237"/>
                  </a:lnTo>
                  <a:lnTo>
                    <a:pt x="219" y="234"/>
                  </a:lnTo>
                  <a:lnTo>
                    <a:pt x="212" y="232"/>
                  </a:lnTo>
                  <a:lnTo>
                    <a:pt x="204" y="231"/>
                  </a:lnTo>
                  <a:lnTo>
                    <a:pt x="197" y="231"/>
                  </a:lnTo>
                  <a:lnTo>
                    <a:pt x="188" y="231"/>
                  </a:lnTo>
                  <a:lnTo>
                    <a:pt x="177" y="232"/>
                  </a:lnTo>
                  <a:lnTo>
                    <a:pt x="166" y="234"/>
                  </a:lnTo>
                  <a:lnTo>
                    <a:pt x="156" y="237"/>
                  </a:lnTo>
                  <a:lnTo>
                    <a:pt x="145" y="244"/>
                  </a:lnTo>
                  <a:lnTo>
                    <a:pt x="138" y="254"/>
                  </a:lnTo>
                  <a:lnTo>
                    <a:pt x="129" y="263"/>
                  </a:lnTo>
                  <a:lnTo>
                    <a:pt x="121" y="272"/>
                  </a:lnTo>
                  <a:lnTo>
                    <a:pt x="112" y="279"/>
                  </a:lnTo>
                  <a:lnTo>
                    <a:pt x="103" y="285"/>
                  </a:lnTo>
                  <a:lnTo>
                    <a:pt x="92" y="285"/>
                  </a:lnTo>
                  <a:lnTo>
                    <a:pt x="82" y="281"/>
                  </a:lnTo>
                  <a:lnTo>
                    <a:pt x="76" y="275"/>
                  </a:lnTo>
                  <a:lnTo>
                    <a:pt x="71" y="269"/>
                  </a:lnTo>
                  <a:lnTo>
                    <a:pt x="62" y="261"/>
                  </a:lnTo>
                  <a:lnTo>
                    <a:pt x="53" y="252"/>
                  </a:lnTo>
                  <a:lnTo>
                    <a:pt x="49" y="237"/>
                  </a:lnTo>
                  <a:lnTo>
                    <a:pt x="49" y="217"/>
                  </a:lnTo>
                  <a:lnTo>
                    <a:pt x="55" y="195"/>
                  </a:lnTo>
                  <a:lnTo>
                    <a:pt x="58" y="183"/>
                  </a:lnTo>
                  <a:lnTo>
                    <a:pt x="56" y="174"/>
                  </a:lnTo>
                  <a:lnTo>
                    <a:pt x="52" y="169"/>
                  </a:lnTo>
                  <a:lnTo>
                    <a:pt x="44" y="166"/>
                  </a:lnTo>
                  <a:lnTo>
                    <a:pt x="36" y="164"/>
                  </a:lnTo>
                  <a:lnTo>
                    <a:pt x="26" y="161"/>
                  </a:lnTo>
                  <a:lnTo>
                    <a:pt x="15" y="158"/>
                  </a:lnTo>
                  <a:lnTo>
                    <a:pt x="6" y="154"/>
                  </a:lnTo>
                  <a:lnTo>
                    <a:pt x="0" y="146"/>
                  </a:lnTo>
                  <a:lnTo>
                    <a:pt x="0" y="136"/>
                  </a:lnTo>
                  <a:lnTo>
                    <a:pt x="5" y="124"/>
                  </a:lnTo>
                  <a:lnTo>
                    <a:pt x="12" y="110"/>
                  </a:lnTo>
                  <a:lnTo>
                    <a:pt x="23" y="98"/>
                  </a:lnTo>
                  <a:lnTo>
                    <a:pt x="33" y="84"/>
                  </a:lnTo>
                  <a:lnTo>
                    <a:pt x="44" y="74"/>
                  </a:lnTo>
                  <a:lnTo>
                    <a:pt x="55" y="66"/>
                  </a:lnTo>
                  <a:lnTo>
                    <a:pt x="64" y="60"/>
                  </a:lnTo>
                  <a:lnTo>
                    <a:pt x="71" y="53"/>
                  </a:lnTo>
                  <a:lnTo>
                    <a:pt x="80" y="45"/>
                  </a:lnTo>
                  <a:lnTo>
                    <a:pt x="91" y="39"/>
                  </a:lnTo>
                  <a:lnTo>
                    <a:pt x="106" y="35"/>
                  </a:lnTo>
                  <a:lnTo>
                    <a:pt x="126" y="32"/>
                  </a:lnTo>
                  <a:lnTo>
                    <a:pt x="150" y="32"/>
                  </a:lnTo>
                  <a:lnTo>
                    <a:pt x="182" y="35"/>
                  </a:lnTo>
                  <a:lnTo>
                    <a:pt x="197" y="44"/>
                  </a:lnTo>
                  <a:lnTo>
                    <a:pt x="209" y="50"/>
                  </a:lnTo>
                  <a:lnTo>
                    <a:pt x="219" y="54"/>
                  </a:lnTo>
                  <a:lnTo>
                    <a:pt x="228" y="57"/>
                  </a:lnTo>
                  <a:lnTo>
                    <a:pt x="236" y="59"/>
                  </a:lnTo>
                  <a:lnTo>
                    <a:pt x="243" y="62"/>
                  </a:lnTo>
                  <a:lnTo>
                    <a:pt x="251" y="63"/>
                  </a:lnTo>
                  <a:lnTo>
                    <a:pt x="257" y="65"/>
                  </a:lnTo>
                  <a:lnTo>
                    <a:pt x="266" y="68"/>
                  </a:lnTo>
                  <a:lnTo>
                    <a:pt x="278" y="69"/>
                  </a:lnTo>
                  <a:lnTo>
                    <a:pt x="293" y="71"/>
                  </a:lnTo>
                  <a:lnTo>
                    <a:pt x="310" y="74"/>
                  </a:lnTo>
                  <a:lnTo>
                    <a:pt x="325" y="75"/>
                  </a:lnTo>
                  <a:lnTo>
                    <a:pt x="340" y="75"/>
                  </a:lnTo>
                  <a:lnTo>
                    <a:pt x="354" y="75"/>
                  </a:lnTo>
                  <a:lnTo>
                    <a:pt x="363" y="75"/>
                  </a:lnTo>
                  <a:lnTo>
                    <a:pt x="372" y="74"/>
                  </a:lnTo>
                  <a:lnTo>
                    <a:pt x="384" y="74"/>
                  </a:lnTo>
                  <a:lnTo>
                    <a:pt x="398" y="74"/>
                  </a:lnTo>
                  <a:lnTo>
                    <a:pt x="413" y="74"/>
                  </a:lnTo>
                  <a:lnTo>
                    <a:pt x="428" y="74"/>
                  </a:lnTo>
                  <a:lnTo>
                    <a:pt x="441" y="75"/>
                  </a:lnTo>
                  <a:lnTo>
                    <a:pt x="454" y="75"/>
                  </a:lnTo>
                  <a:lnTo>
                    <a:pt x="461" y="75"/>
                  </a:lnTo>
                  <a:lnTo>
                    <a:pt x="467" y="75"/>
                  </a:lnTo>
                  <a:lnTo>
                    <a:pt x="475" y="77"/>
                  </a:lnTo>
                  <a:lnTo>
                    <a:pt x="484" y="78"/>
                  </a:lnTo>
                  <a:lnTo>
                    <a:pt x="493" y="80"/>
                  </a:lnTo>
                  <a:lnTo>
                    <a:pt x="502" y="81"/>
                  </a:lnTo>
                  <a:lnTo>
                    <a:pt x="511" y="84"/>
                  </a:lnTo>
                  <a:lnTo>
                    <a:pt x="520" y="86"/>
                  </a:lnTo>
                  <a:lnTo>
                    <a:pt x="528" y="89"/>
                  </a:lnTo>
                  <a:lnTo>
                    <a:pt x="538" y="92"/>
                  </a:lnTo>
                  <a:lnTo>
                    <a:pt x="550" y="95"/>
                  </a:lnTo>
                  <a:lnTo>
                    <a:pt x="567" y="98"/>
                  </a:lnTo>
                  <a:lnTo>
                    <a:pt x="584" y="100"/>
                  </a:lnTo>
                  <a:lnTo>
                    <a:pt x="600" y="103"/>
                  </a:lnTo>
                  <a:lnTo>
                    <a:pt x="615" y="106"/>
                  </a:lnTo>
                  <a:lnTo>
                    <a:pt x="629" y="107"/>
                  </a:lnTo>
                  <a:lnTo>
                    <a:pt x="638" y="107"/>
                  </a:lnTo>
                  <a:lnTo>
                    <a:pt x="647" y="107"/>
                  </a:lnTo>
                  <a:lnTo>
                    <a:pt x="661" y="107"/>
                  </a:lnTo>
                  <a:lnTo>
                    <a:pt x="676" y="106"/>
                  </a:lnTo>
                  <a:lnTo>
                    <a:pt x="694" y="104"/>
                  </a:lnTo>
                  <a:lnTo>
                    <a:pt x="710" y="103"/>
                  </a:lnTo>
                  <a:lnTo>
                    <a:pt x="727" y="100"/>
                  </a:lnTo>
                  <a:lnTo>
                    <a:pt x="741" y="97"/>
                  </a:lnTo>
                  <a:lnTo>
                    <a:pt x="753" y="92"/>
                  </a:lnTo>
                  <a:lnTo>
                    <a:pt x="768" y="84"/>
                  </a:lnTo>
                  <a:lnTo>
                    <a:pt x="777" y="78"/>
                  </a:lnTo>
                  <a:lnTo>
                    <a:pt x="780" y="72"/>
                  </a:lnTo>
                  <a:lnTo>
                    <a:pt x="782" y="66"/>
                  </a:lnTo>
                  <a:lnTo>
                    <a:pt x="778" y="60"/>
                  </a:lnTo>
                  <a:lnTo>
                    <a:pt x="771" y="51"/>
                  </a:lnTo>
                  <a:lnTo>
                    <a:pt x="763" y="44"/>
                  </a:lnTo>
                  <a:lnTo>
                    <a:pt x="757" y="38"/>
                  </a:lnTo>
                  <a:lnTo>
                    <a:pt x="756" y="30"/>
                  </a:lnTo>
                  <a:lnTo>
                    <a:pt x="759" y="21"/>
                  </a:lnTo>
                  <a:lnTo>
                    <a:pt x="765" y="12"/>
                  </a:lnTo>
                  <a:lnTo>
                    <a:pt x="771" y="3"/>
                  </a:lnTo>
                  <a:lnTo>
                    <a:pt x="780" y="0"/>
                  </a:lnTo>
                  <a:lnTo>
                    <a:pt x="789" y="1"/>
                  </a:lnTo>
                  <a:lnTo>
                    <a:pt x="801" y="6"/>
                  </a:lnTo>
                  <a:lnTo>
                    <a:pt x="812" y="10"/>
                  </a:lnTo>
                  <a:lnTo>
                    <a:pt x="818" y="17"/>
                  </a:lnTo>
                  <a:lnTo>
                    <a:pt x="819" y="26"/>
                  </a:lnTo>
                  <a:lnTo>
                    <a:pt x="819" y="35"/>
                  </a:lnTo>
                  <a:lnTo>
                    <a:pt x="819" y="42"/>
                  </a:lnTo>
                  <a:lnTo>
                    <a:pt x="822" y="50"/>
                  </a:lnTo>
                  <a:lnTo>
                    <a:pt x="830" y="60"/>
                  </a:lnTo>
                  <a:lnTo>
                    <a:pt x="840" y="66"/>
                  </a:lnTo>
                  <a:lnTo>
                    <a:pt x="854" y="69"/>
                  </a:lnTo>
                  <a:lnTo>
                    <a:pt x="862" y="69"/>
                  </a:lnTo>
                  <a:lnTo>
                    <a:pt x="869" y="69"/>
                  </a:lnTo>
                  <a:lnTo>
                    <a:pt x="877" y="71"/>
                  </a:lnTo>
                  <a:lnTo>
                    <a:pt x="884" y="72"/>
                  </a:lnTo>
                  <a:lnTo>
                    <a:pt x="892" y="75"/>
                  </a:lnTo>
                  <a:lnTo>
                    <a:pt x="899" y="77"/>
                  </a:lnTo>
                  <a:lnTo>
                    <a:pt x="907" y="78"/>
                  </a:lnTo>
                  <a:lnTo>
                    <a:pt x="915" y="80"/>
                  </a:lnTo>
                  <a:lnTo>
                    <a:pt x="927" y="81"/>
                  </a:lnTo>
                  <a:lnTo>
                    <a:pt x="933" y="84"/>
                  </a:lnTo>
                  <a:lnTo>
                    <a:pt x="933" y="91"/>
                  </a:lnTo>
                  <a:lnTo>
                    <a:pt x="931" y="98"/>
                  </a:lnTo>
                  <a:lnTo>
                    <a:pt x="928" y="103"/>
                  </a:lnTo>
                  <a:lnTo>
                    <a:pt x="925" y="107"/>
                  </a:lnTo>
                  <a:lnTo>
                    <a:pt x="919" y="110"/>
                  </a:lnTo>
                  <a:lnTo>
                    <a:pt x="913" y="112"/>
                  </a:lnTo>
                  <a:lnTo>
                    <a:pt x="905" y="113"/>
                  </a:lnTo>
                  <a:lnTo>
                    <a:pt x="898" y="115"/>
                  </a:lnTo>
                  <a:lnTo>
                    <a:pt x="890" y="115"/>
                  </a:lnTo>
                  <a:lnTo>
                    <a:pt x="883" y="116"/>
                  </a:lnTo>
                  <a:lnTo>
                    <a:pt x="869" y="121"/>
                  </a:lnTo>
                  <a:lnTo>
                    <a:pt x="859" y="125"/>
                  </a:lnTo>
                  <a:lnTo>
                    <a:pt x="848" y="133"/>
                  </a:lnTo>
                  <a:lnTo>
                    <a:pt x="839" y="140"/>
                  </a:lnTo>
                  <a:lnTo>
                    <a:pt x="830" y="149"/>
                  </a:lnTo>
                  <a:lnTo>
                    <a:pt x="819" y="160"/>
                  </a:lnTo>
                  <a:lnTo>
                    <a:pt x="807" y="172"/>
                  </a:lnTo>
                  <a:lnTo>
                    <a:pt x="797" y="189"/>
                  </a:lnTo>
                  <a:lnTo>
                    <a:pt x="791" y="210"/>
                  </a:lnTo>
                  <a:lnTo>
                    <a:pt x="791" y="237"/>
                  </a:lnTo>
                  <a:lnTo>
                    <a:pt x="794" y="261"/>
                  </a:lnTo>
                  <a:lnTo>
                    <a:pt x="797" y="278"/>
                  </a:lnTo>
                  <a:lnTo>
                    <a:pt x="801" y="285"/>
                  </a:lnTo>
                  <a:lnTo>
                    <a:pt x="807" y="287"/>
                  </a:lnTo>
                  <a:lnTo>
                    <a:pt x="815" y="285"/>
                  </a:lnTo>
                  <a:lnTo>
                    <a:pt x="822" y="285"/>
                  </a:lnTo>
                  <a:lnTo>
                    <a:pt x="831" y="287"/>
                  </a:lnTo>
                  <a:lnTo>
                    <a:pt x="842" y="288"/>
                  </a:lnTo>
                  <a:lnTo>
                    <a:pt x="851" y="293"/>
                  </a:lnTo>
                  <a:lnTo>
                    <a:pt x="860" y="297"/>
                  </a:lnTo>
                  <a:lnTo>
                    <a:pt x="869" y="300"/>
                  </a:lnTo>
                  <a:lnTo>
                    <a:pt x="877" y="303"/>
                  </a:lnTo>
                  <a:lnTo>
                    <a:pt x="883" y="305"/>
                  </a:lnTo>
                  <a:lnTo>
                    <a:pt x="890" y="305"/>
                  </a:lnTo>
                  <a:lnTo>
                    <a:pt x="898" y="305"/>
                  </a:lnTo>
                  <a:lnTo>
                    <a:pt x="904" y="308"/>
                  </a:lnTo>
                  <a:lnTo>
                    <a:pt x="908" y="312"/>
                  </a:lnTo>
                  <a:lnTo>
                    <a:pt x="910" y="320"/>
                  </a:lnTo>
                  <a:lnTo>
                    <a:pt x="913" y="328"/>
                  </a:lnTo>
                  <a:lnTo>
                    <a:pt x="918" y="332"/>
                  </a:lnTo>
                  <a:lnTo>
                    <a:pt x="924" y="335"/>
                  </a:lnTo>
                  <a:lnTo>
                    <a:pt x="931" y="337"/>
                  </a:lnTo>
                  <a:lnTo>
                    <a:pt x="936" y="332"/>
                  </a:lnTo>
                  <a:lnTo>
                    <a:pt x="937" y="320"/>
                  </a:lnTo>
                  <a:lnTo>
                    <a:pt x="937" y="306"/>
                  </a:lnTo>
                  <a:lnTo>
                    <a:pt x="934" y="293"/>
                  </a:lnTo>
                  <a:lnTo>
                    <a:pt x="936" y="285"/>
                  </a:lnTo>
                  <a:lnTo>
                    <a:pt x="943" y="279"/>
                  </a:lnTo>
                  <a:lnTo>
                    <a:pt x="955" y="276"/>
                  </a:lnTo>
                  <a:lnTo>
                    <a:pt x="966" y="272"/>
                  </a:lnTo>
                  <a:lnTo>
                    <a:pt x="973" y="266"/>
                  </a:lnTo>
                  <a:lnTo>
                    <a:pt x="972" y="255"/>
                  </a:lnTo>
                  <a:lnTo>
                    <a:pt x="967" y="246"/>
                  </a:lnTo>
                  <a:lnTo>
                    <a:pt x="958" y="238"/>
                  </a:lnTo>
                  <a:lnTo>
                    <a:pt x="952" y="231"/>
                  </a:lnTo>
                  <a:lnTo>
                    <a:pt x="949" y="222"/>
                  </a:lnTo>
                  <a:lnTo>
                    <a:pt x="951" y="213"/>
                  </a:lnTo>
                  <a:lnTo>
                    <a:pt x="954" y="202"/>
                  </a:lnTo>
                  <a:lnTo>
                    <a:pt x="963" y="195"/>
                  </a:lnTo>
                  <a:lnTo>
                    <a:pt x="975" y="192"/>
                  </a:lnTo>
                  <a:lnTo>
                    <a:pt x="989" y="195"/>
                  </a:lnTo>
                  <a:lnTo>
                    <a:pt x="996" y="201"/>
                  </a:lnTo>
                  <a:lnTo>
                    <a:pt x="1002" y="207"/>
                  </a:lnTo>
                  <a:lnTo>
                    <a:pt x="1011" y="213"/>
                  </a:lnTo>
                  <a:lnTo>
                    <a:pt x="1020" y="216"/>
                  </a:lnTo>
                  <a:lnTo>
                    <a:pt x="1028" y="220"/>
                  </a:lnTo>
                  <a:lnTo>
                    <a:pt x="1034" y="225"/>
                  </a:lnTo>
                  <a:lnTo>
                    <a:pt x="1040" y="231"/>
                  </a:lnTo>
                  <a:lnTo>
                    <a:pt x="1046" y="238"/>
                  </a:lnTo>
                  <a:lnTo>
                    <a:pt x="1052" y="244"/>
                  </a:lnTo>
                  <a:lnTo>
                    <a:pt x="1060" y="246"/>
                  </a:lnTo>
                  <a:lnTo>
                    <a:pt x="1067" y="240"/>
                  </a:lnTo>
                  <a:lnTo>
                    <a:pt x="1076" y="231"/>
                  </a:lnTo>
                  <a:lnTo>
                    <a:pt x="1082" y="222"/>
                  </a:lnTo>
                  <a:lnTo>
                    <a:pt x="1088" y="217"/>
                  </a:lnTo>
                  <a:lnTo>
                    <a:pt x="1099" y="220"/>
                  </a:lnTo>
                  <a:lnTo>
                    <a:pt x="1108" y="228"/>
                  </a:lnTo>
                  <a:lnTo>
                    <a:pt x="1114" y="240"/>
                  </a:lnTo>
                  <a:lnTo>
                    <a:pt x="1119" y="249"/>
                  </a:lnTo>
                  <a:lnTo>
                    <a:pt x="1125" y="258"/>
                  </a:lnTo>
                  <a:lnTo>
                    <a:pt x="1131" y="266"/>
                  </a:lnTo>
                  <a:lnTo>
                    <a:pt x="1140" y="276"/>
                  </a:lnTo>
                  <a:lnTo>
                    <a:pt x="1149" y="287"/>
                  </a:lnTo>
                  <a:lnTo>
                    <a:pt x="1153" y="294"/>
                  </a:lnTo>
                  <a:lnTo>
                    <a:pt x="1156" y="302"/>
                  </a:lnTo>
                  <a:lnTo>
                    <a:pt x="1158" y="309"/>
                  </a:lnTo>
                  <a:lnTo>
                    <a:pt x="1161" y="315"/>
                  </a:lnTo>
                  <a:lnTo>
                    <a:pt x="1168" y="317"/>
                  </a:lnTo>
                  <a:lnTo>
                    <a:pt x="1177" y="315"/>
                  </a:lnTo>
                  <a:lnTo>
                    <a:pt x="1185" y="314"/>
                  </a:lnTo>
                  <a:lnTo>
                    <a:pt x="1191" y="315"/>
                  </a:lnTo>
                  <a:lnTo>
                    <a:pt x="1194" y="321"/>
                  </a:lnTo>
                  <a:lnTo>
                    <a:pt x="1193" y="334"/>
                  </a:lnTo>
                  <a:lnTo>
                    <a:pt x="1188" y="347"/>
                  </a:lnTo>
                  <a:lnTo>
                    <a:pt x="1181" y="358"/>
                  </a:lnTo>
                  <a:lnTo>
                    <a:pt x="1173" y="362"/>
                  </a:lnTo>
                  <a:lnTo>
                    <a:pt x="1164" y="364"/>
                  </a:lnTo>
                  <a:lnTo>
                    <a:pt x="1153" y="365"/>
                  </a:lnTo>
                  <a:lnTo>
                    <a:pt x="1144" y="367"/>
                  </a:lnTo>
                  <a:lnTo>
                    <a:pt x="1137" y="368"/>
                  </a:lnTo>
                  <a:lnTo>
                    <a:pt x="1129" y="370"/>
                  </a:lnTo>
                  <a:lnTo>
                    <a:pt x="1123" y="373"/>
                  </a:lnTo>
                  <a:lnTo>
                    <a:pt x="1120" y="380"/>
                  </a:lnTo>
                  <a:lnTo>
                    <a:pt x="1120" y="391"/>
                  </a:lnTo>
                  <a:lnTo>
                    <a:pt x="1122" y="403"/>
                  </a:lnTo>
                  <a:lnTo>
                    <a:pt x="1123" y="415"/>
                  </a:lnTo>
                  <a:lnTo>
                    <a:pt x="1120" y="426"/>
                  </a:lnTo>
                  <a:lnTo>
                    <a:pt x="1109" y="436"/>
                  </a:lnTo>
                  <a:lnTo>
                    <a:pt x="1096" y="444"/>
                  </a:lnTo>
                  <a:lnTo>
                    <a:pt x="1084" y="448"/>
                  </a:lnTo>
                  <a:lnTo>
                    <a:pt x="1075" y="453"/>
                  </a:lnTo>
                  <a:lnTo>
                    <a:pt x="1066" y="460"/>
                  </a:lnTo>
                  <a:lnTo>
                    <a:pt x="1057" y="469"/>
                  </a:lnTo>
                  <a:lnTo>
                    <a:pt x="1052" y="480"/>
                  </a:lnTo>
                  <a:lnTo>
                    <a:pt x="1048" y="489"/>
                  </a:lnTo>
                  <a:lnTo>
                    <a:pt x="1043" y="497"/>
                  </a:lnTo>
                  <a:lnTo>
                    <a:pt x="1035" y="501"/>
                  </a:lnTo>
                  <a:lnTo>
                    <a:pt x="1028" y="509"/>
                  </a:lnTo>
                  <a:lnTo>
                    <a:pt x="1020" y="515"/>
                  </a:lnTo>
                  <a:lnTo>
                    <a:pt x="1014" y="516"/>
                  </a:lnTo>
                  <a:lnTo>
                    <a:pt x="1007" y="518"/>
                  </a:lnTo>
                  <a:lnTo>
                    <a:pt x="998" y="522"/>
                  </a:lnTo>
                  <a:lnTo>
                    <a:pt x="992" y="528"/>
                  </a:lnTo>
                  <a:lnTo>
                    <a:pt x="992" y="534"/>
                  </a:lnTo>
                  <a:lnTo>
                    <a:pt x="992" y="540"/>
                  </a:lnTo>
                  <a:lnTo>
                    <a:pt x="990" y="548"/>
                  </a:lnTo>
                  <a:lnTo>
                    <a:pt x="987" y="557"/>
                  </a:lnTo>
                  <a:lnTo>
                    <a:pt x="986" y="566"/>
                  </a:lnTo>
                  <a:lnTo>
                    <a:pt x="983" y="577"/>
                  </a:lnTo>
                  <a:lnTo>
                    <a:pt x="978" y="586"/>
                  </a:lnTo>
                  <a:lnTo>
                    <a:pt x="975" y="593"/>
                  </a:lnTo>
                  <a:lnTo>
                    <a:pt x="975" y="599"/>
                  </a:lnTo>
                  <a:lnTo>
                    <a:pt x="973" y="604"/>
                  </a:lnTo>
                  <a:lnTo>
                    <a:pt x="966" y="605"/>
                  </a:lnTo>
                  <a:lnTo>
                    <a:pt x="957" y="607"/>
                  </a:lnTo>
                  <a:lnTo>
                    <a:pt x="951" y="608"/>
                  </a:lnTo>
                  <a:lnTo>
                    <a:pt x="946" y="613"/>
                  </a:lnTo>
                  <a:lnTo>
                    <a:pt x="942" y="623"/>
                  </a:lnTo>
                  <a:lnTo>
                    <a:pt x="943" y="643"/>
                  </a:lnTo>
                  <a:lnTo>
                    <a:pt x="948" y="667"/>
                  </a:lnTo>
                  <a:lnTo>
                    <a:pt x="949" y="690"/>
                  </a:lnTo>
                  <a:lnTo>
                    <a:pt x="942" y="699"/>
                  </a:lnTo>
                  <a:lnTo>
                    <a:pt x="933" y="697"/>
                  </a:lnTo>
                  <a:lnTo>
                    <a:pt x="925" y="694"/>
                  </a:lnTo>
                  <a:lnTo>
                    <a:pt x="921" y="688"/>
                  </a:lnTo>
                  <a:lnTo>
                    <a:pt x="916" y="681"/>
                  </a:lnTo>
                  <a:lnTo>
                    <a:pt x="911" y="672"/>
                  </a:lnTo>
                  <a:lnTo>
                    <a:pt x="908" y="661"/>
                  </a:lnTo>
                  <a:lnTo>
                    <a:pt x="905" y="652"/>
                  </a:lnTo>
                  <a:lnTo>
                    <a:pt x="904" y="649"/>
                  </a:lnTo>
                  <a:lnTo>
                    <a:pt x="901" y="649"/>
                  </a:lnTo>
                  <a:lnTo>
                    <a:pt x="892" y="648"/>
                  </a:lnTo>
                  <a:lnTo>
                    <a:pt x="881" y="648"/>
                  </a:lnTo>
                  <a:lnTo>
                    <a:pt x="872" y="649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2" name="Freeform 6"/>
            <p:cNvSpPr>
              <a:spLocks/>
            </p:cNvSpPr>
            <p:nvPr/>
          </p:nvSpPr>
          <p:spPr bwMode="auto">
            <a:xfrm>
              <a:off x="1931" y="1751"/>
              <a:ext cx="290" cy="228"/>
            </a:xfrm>
            <a:custGeom>
              <a:avLst/>
              <a:gdLst>
                <a:gd name="T0" fmla="*/ 20 w 290"/>
                <a:gd name="T1" fmla="*/ 3 h 228"/>
                <a:gd name="T2" fmla="*/ 35 w 290"/>
                <a:gd name="T3" fmla="*/ 0 h 228"/>
                <a:gd name="T4" fmla="*/ 50 w 290"/>
                <a:gd name="T5" fmla="*/ 1 h 228"/>
                <a:gd name="T6" fmla="*/ 65 w 290"/>
                <a:gd name="T7" fmla="*/ 4 h 228"/>
                <a:gd name="T8" fmla="*/ 83 w 290"/>
                <a:gd name="T9" fmla="*/ 10 h 228"/>
                <a:gd name="T10" fmla="*/ 103 w 290"/>
                <a:gd name="T11" fmla="*/ 16 h 228"/>
                <a:gd name="T12" fmla="*/ 123 w 290"/>
                <a:gd name="T13" fmla="*/ 24 h 228"/>
                <a:gd name="T14" fmla="*/ 141 w 290"/>
                <a:gd name="T15" fmla="*/ 30 h 228"/>
                <a:gd name="T16" fmla="*/ 154 w 290"/>
                <a:gd name="T17" fmla="*/ 33 h 228"/>
                <a:gd name="T18" fmla="*/ 175 w 290"/>
                <a:gd name="T19" fmla="*/ 39 h 228"/>
                <a:gd name="T20" fmla="*/ 200 w 290"/>
                <a:gd name="T21" fmla="*/ 50 h 228"/>
                <a:gd name="T22" fmla="*/ 221 w 290"/>
                <a:gd name="T23" fmla="*/ 62 h 228"/>
                <a:gd name="T24" fmla="*/ 239 w 290"/>
                <a:gd name="T25" fmla="*/ 84 h 228"/>
                <a:gd name="T26" fmla="*/ 256 w 290"/>
                <a:gd name="T27" fmla="*/ 127 h 228"/>
                <a:gd name="T28" fmla="*/ 271 w 290"/>
                <a:gd name="T29" fmla="*/ 143 h 228"/>
                <a:gd name="T30" fmla="*/ 280 w 290"/>
                <a:gd name="T31" fmla="*/ 166 h 228"/>
                <a:gd name="T32" fmla="*/ 281 w 290"/>
                <a:gd name="T33" fmla="*/ 188 h 228"/>
                <a:gd name="T34" fmla="*/ 287 w 290"/>
                <a:gd name="T35" fmla="*/ 205 h 228"/>
                <a:gd name="T36" fmla="*/ 289 w 290"/>
                <a:gd name="T37" fmla="*/ 217 h 228"/>
                <a:gd name="T38" fmla="*/ 275 w 290"/>
                <a:gd name="T39" fmla="*/ 225 h 228"/>
                <a:gd name="T40" fmla="*/ 254 w 290"/>
                <a:gd name="T41" fmla="*/ 228 h 228"/>
                <a:gd name="T42" fmla="*/ 233 w 290"/>
                <a:gd name="T43" fmla="*/ 222 h 228"/>
                <a:gd name="T44" fmla="*/ 218 w 290"/>
                <a:gd name="T45" fmla="*/ 208 h 228"/>
                <a:gd name="T46" fmla="*/ 201 w 290"/>
                <a:gd name="T47" fmla="*/ 194 h 228"/>
                <a:gd name="T48" fmla="*/ 183 w 290"/>
                <a:gd name="T49" fmla="*/ 184 h 228"/>
                <a:gd name="T50" fmla="*/ 165 w 290"/>
                <a:gd name="T51" fmla="*/ 178 h 228"/>
                <a:gd name="T52" fmla="*/ 142 w 290"/>
                <a:gd name="T53" fmla="*/ 173 h 228"/>
                <a:gd name="T54" fmla="*/ 121 w 290"/>
                <a:gd name="T55" fmla="*/ 155 h 228"/>
                <a:gd name="T56" fmla="*/ 124 w 290"/>
                <a:gd name="T57" fmla="*/ 142 h 228"/>
                <a:gd name="T58" fmla="*/ 136 w 290"/>
                <a:gd name="T59" fmla="*/ 137 h 228"/>
                <a:gd name="T60" fmla="*/ 150 w 290"/>
                <a:gd name="T61" fmla="*/ 136 h 228"/>
                <a:gd name="T62" fmla="*/ 163 w 290"/>
                <a:gd name="T63" fmla="*/ 136 h 228"/>
                <a:gd name="T64" fmla="*/ 172 w 290"/>
                <a:gd name="T65" fmla="*/ 127 h 228"/>
                <a:gd name="T66" fmla="*/ 156 w 290"/>
                <a:gd name="T67" fmla="*/ 102 h 228"/>
                <a:gd name="T68" fmla="*/ 139 w 290"/>
                <a:gd name="T69" fmla="*/ 90 h 228"/>
                <a:gd name="T70" fmla="*/ 116 w 290"/>
                <a:gd name="T71" fmla="*/ 84 h 228"/>
                <a:gd name="T72" fmla="*/ 88 w 290"/>
                <a:gd name="T73" fmla="*/ 78 h 228"/>
                <a:gd name="T74" fmla="*/ 62 w 290"/>
                <a:gd name="T75" fmla="*/ 72 h 228"/>
                <a:gd name="T76" fmla="*/ 42 w 290"/>
                <a:gd name="T77" fmla="*/ 65 h 228"/>
                <a:gd name="T78" fmla="*/ 20 w 290"/>
                <a:gd name="T79" fmla="*/ 53 h 228"/>
                <a:gd name="T80" fmla="*/ 3 w 290"/>
                <a:gd name="T81" fmla="*/ 34 h 228"/>
                <a:gd name="T82" fmla="*/ 3 w 290"/>
                <a:gd name="T83" fmla="*/ 15 h 22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90"/>
                <a:gd name="T127" fmla="*/ 0 h 228"/>
                <a:gd name="T128" fmla="*/ 290 w 290"/>
                <a:gd name="T129" fmla="*/ 228 h 22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90" h="228">
                  <a:moveTo>
                    <a:pt x="14" y="6"/>
                  </a:moveTo>
                  <a:lnTo>
                    <a:pt x="20" y="3"/>
                  </a:lnTo>
                  <a:lnTo>
                    <a:pt x="27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50" y="1"/>
                  </a:lnTo>
                  <a:lnTo>
                    <a:pt x="58" y="3"/>
                  </a:lnTo>
                  <a:lnTo>
                    <a:pt x="65" y="4"/>
                  </a:lnTo>
                  <a:lnTo>
                    <a:pt x="74" y="7"/>
                  </a:lnTo>
                  <a:lnTo>
                    <a:pt x="83" y="10"/>
                  </a:lnTo>
                  <a:lnTo>
                    <a:pt x="92" y="13"/>
                  </a:lnTo>
                  <a:lnTo>
                    <a:pt x="103" y="16"/>
                  </a:lnTo>
                  <a:lnTo>
                    <a:pt x="113" y="19"/>
                  </a:lnTo>
                  <a:lnTo>
                    <a:pt x="123" y="24"/>
                  </a:lnTo>
                  <a:lnTo>
                    <a:pt x="132" y="27"/>
                  </a:lnTo>
                  <a:lnTo>
                    <a:pt x="141" y="30"/>
                  </a:lnTo>
                  <a:lnTo>
                    <a:pt x="147" y="31"/>
                  </a:lnTo>
                  <a:lnTo>
                    <a:pt x="154" y="33"/>
                  </a:lnTo>
                  <a:lnTo>
                    <a:pt x="165" y="36"/>
                  </a:lnTo>
                  <a:lnTo>
                    <a:pt x="175" y="39"/>
                  </a:lnTo>
                  <a:lnTo>
                    <a:pt x="187" y="43"/>
                  </a:lnTo>
                  <a:lnTo>
                    <a:pt x="200" y="50"/>
                  </a:lnTo>
                  <a:lnTo>
                    <a:pt x="212" y="54"/>
                  </a:lnTo>
                  <a:lnTo>
                    <a:pt x="221" y="62"/>
                  </a:lnTo>
                  <a:lnTo>
                    <a:pt x="228" y="68"/>
                  </a:lnTo>
                  <a:lnTo>
                    <a:pt x="239" y="84"/>
                  </a:lnTo>
                  <a:lnTo>
                    <a:pt x="248" y="107"/>
                  </a:lnTo>
                  <a:lnTo>
                    <a:pt x="256" y="127"/>
                  </a:lnTo>
                  <a:lnTo>
                    <a:pt x="263" y="137"/>
                  </a:lnTo>
                  <a:lnTo>
                    <a:pt x="271" y="143"/>
                  </a:lnTo>
                  <a:lnTo>
                    <a:pt x="277" y="154"/>
                  </a:lnTo>
                  <a:lnTo>
                    <a:pt x="280" y="166"/>
                  </a:lnTo>
                  <a:lnTo>
                    <a:pt x="281" y="178"/>
                  </a:lnTo>
                  <a:lnTo>
                    <a:pt x="281" y="188"/>
                  </a:lnTo>
                  <a:lnTo>
                    <a:pt x="284" y="197"/>
                  </a:lnTo>
                  <a:lnTo>
                    <a:pt x="287" y="205"/>
                  </a:lnTo>
                  <a:lnTo>
                    <a:pt x="290" y="213"/>
                  </a:lnTo>
                  <a:lnTo>
                    <a:pt x="289" y="217"/>
                  </a:lnTo>
                  <a:lnTo>
                    <a:pt x="283" y="222"/>
                  </a:lnTo>
                  <a:lnTo>
                    <a:pt x="275" y="225"/>
                  </a:lnTo>
                  <a:lnTo>
                    <a:pt x="265" y="226"/>
                  </a:lnTo>
                  <a:lnTo>
                    <a:pt x="254" y="228"/>
                  </a:lnTo>
                  <a:lnTo>
                    <a:pt x="243" y="226"/>
                  </a:lnTo>
                  <a:lnTo>
                    <a:pt x="233" y="222"/>
                  </a:lnTo>
                  <a:lnTo>
                    <a:pt x="225" y="216"/>
                  </a:lnTo>
                  <a:lnTo>
                    <a:pt x="218" y="208"/>
                  </a:lnTo>
                  <a:lnTo>
                    <a:pt x="210" y="200"/>
                  </a:lnTo>
                  <a:lnTo>
                    <a:pt x="201" y="194"/>
                  </a:lnTo>
                  <a:lnTo>
                    <a:pt x="192" y="188"/>
                  </a:lnTo>
                  <a:lnTo>
                    <a:pt x="183" y="184"/>
                  </a:lnTo>
                  <a:lnTo>
                    <a:pt x="174" y="179"/>
                  </a:lnTo>
                  <a:lnTo>
                    <a:pt x="165" y="178"/>
                  </a:lnTo>
                  <a:lnTo>
                    <a:pt x="157" y="176"/>
                  </a:lnTo>
                  <a:lnTo>
                    <a:pt x="142" y="173"/>
                  </a:lnTo>
                  <a:lnTo>
                    <a:pt x="129" y="164"/>
                  </a:lnTo>
                  <a:lnTo>
                    <a:pt x="121" y="155"/>
                  </a:lnTo>
                  <a:lnTo>
                    <a:pt x="121" y="145"/>
                  </a:lnTo>
                  <a:lnTo>
                    <a:pt x="124" y="142"/>
                  </a:lnTo>
                  <a:lnTo>
                    <a:pt x="130" y="139"/>
                  </a:lnTo>
                  <a:lnTo>
                    <a:pt x="136" y="137"/>
                  </a:lnTo>
                  <a:lnTo>
                    <a:pt x="144" y="137"/>
                  </a:lnTo>
                  <a:lnTo>
                    <a:pt x="150" y="136"/>
                  </a:lnTo>
                  <a:lnTo>
                    <a:pt x="157" y="136"/>
                  </a:lnTo>
                  <a:lnTo>
                    <a:pt x="163" y="136"/>
                  </a:lnTo>
                  <a:lnTo>
                    <a:pt x="169" y="134"/>
                  </a:lnTo>
                  <a:lnTo>
                    <a:pt x="172" y="127"/>
                  </a:lnTo>
                  <a:lnTo>
                    <a:pt x="166" y="114"/>
                  </a:lnTo>
                  <a:lnTo>
                    <a:pt x="156" y="102"/>
                  </a:lnTo>
                  <a:lnTo>
                    <a:pt x="145" y="93"/>
                  </a:lnTo>
                  <a:lnTo>
                    <a:pt x="139" y="90"/>
                  </a:lnTo>
                  <a:lnTo>
                    <a:pt x="129" y="89"/>
                  </a:lnTo>
                  <a:lnTo>
                    <a:pt x="116" y="84"/>
                  </a:lnTo>
                  <a:lnTo>
                    <a:pt x="103" y="81"/>
                  </a:lnTo>
                  <a:lnTo>
                    <a:pt x="88" y="78"/>
                  </a:lnTo>
                  <a:lnTo>
                    <a:pt x="74" y="75"/>
                  </a:lnTo>
                  <a:lnTo>
                    <a:pt x="62" y="72"/>
                  </a:lnTo>
                  <a:lnTo>
                    <a:pt x="51" y="69"/>
                  </a:lnTo>
                  <a:lnTo>
                    <a:pt x="42" y="65"/>
                  </a:lnTo>
                  <a:lnTo>
                    <a:pt x="32" y="60"/>
                  </a:lnTo>
                  <a:lnTo>
                    <a:pt x="20" y="53"/>
                  </a:lnTo>
                  <a:lnTo>
                    <a:pt x="11" y="43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5"/>
                  </a:lnTo>
                  <a:lnTo>
                    <a:pt x="14" y="6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3" name="Freeform 7"/>
            <p:cNvSpPr>
              <a:spLocks/>
            </p:cNvSpPr>
            <p:nvPr/>
          </p:nvSpPr>
          <p:spPr bwMode="auto">
            <a:xfrm>
              <a:off x="2114" y="1490"/>
              <a:ext cx="591" cy="487"/>
            </a:xfrm>
            <a:custGeom>
              <a:avLst/>
              <a:gdLst>
                <a:gd name="T0" fmla="*/ 116 w 591"/>
                <a:gd name="T1" fmla="*/ 69 h 487"/>
                <a:gd name="T2" fmla="*/ 91 w 591"/>
                <a:gd name="T3" fmla="*/ 75 h 487"/>
                <a:gd name="T4" fmla="*/ 56 w 591"/>
                <a:gd name="T5" fmla="*/ 123 h 487"/>
                <a:gd name="T6" fmla="*/ 21 w 591"/>
                <a:gd name="T7" fmla="*/ 144 h 487"/>
                <a:gd name="T8" fmla="*/ 0 w 591"/>
                <a:gd name="T9" fmla="*/ 163 h 487"/>
                <a:gd name="T10" fmla="*/ 20 w 591"/>
                <a:gd name="T11" fmla="*/ 181 h 487"/>
                <a:gd name="T12" fmla="*/ 44 w 591"/>
                <a:gd name="T13" fmla="*/ 209 h 487"/>
                <a:gd name="T14" fmla="*/ 88 w 591"/>
                <a:gd name="T15" fmla="*/ 188 h 487"/>
                <a:gd name="T16" fmla="*/ 116 w 591"/>
                <a:gd name="T17" fmla="*/ 182 h 487"/>
                <a:gd name="T18" fmla="*/ 145 w 591"/>
                <a:gd name="T19" fmla="*/ 215 h 487"/>
                <a:gd name="T20" fmla="*/ 148 w 591"/>
                <a:gd name="T21" fmla="*/ 237 h 487"/>
                <a:gd name="T22" fmla="*/ 171 w 591"/>
                <a:gd name="T23" fmla="*/ 271 h 487"/>
                <a:gd name="T24" fmla="*/ 190 w 591"/>
                <a:gd name="T25" fmla="*/ 307 h 487"/>
                <a:gd name="T26" fmla="*/ 195 w 591"/>
                <a:gd name="T27" fmla="*/ 366 h 487"/>
                <a:gd name="T28" fmla="*/ 181 w 591"/>
                <a:gd name="T29" fmla="*/ 403 h 487"/>
                <a:gd name="T30" fmla="*/ 190 w 591"/>
                <a:gd name="T31" fmla="*/ 427 h 487"/>
                <a:gd name="T32" fmla="*/ 201 w 591"/>
                <a:gd name="T33" fmla="*/ 460 h 487"/>
                <a:gd name="T34" fmla="*/ 230 w 591"/>
                <a:gd name="T35" fmla="*/ 480 h 487"/>
                <a:gd name="T36" fmla="*/ 267 w 591"/>
                <a:gd name="T37" fmla="*/ 487 h 487"/>
                <a:gd name="T38" fmla="*/ 293 w 591"/>
                <a:gd name="T39" fmla="*/ 461 h 487"/>
                <a:gd name="T40" fmla="*/ 329 w 591"/>
                <a:gd name="T41" fmla="*/ 428 h 487"/>
                <a:gd name="T42" fmla="*/ 355 w 591"/>
                <a:gd name="T43" fmla="*/ 397 h 487"/>
                <a:gd name="T44" fmla="*/ 381 w 591"/>
                <a:gd name="T45" fmla="*/ 365 h 487"/>
                <a:gd name="T46" fmla="*/ 413 w 591"/>
                <a:gd name="T47" fmla="*/ 357 h 487"/>
                <a:gd name="T48" fmla="*/ 440 w 591"/>
                <a:gd name="T49" fmla="*/ 348 h 487"/>
                <a:gd name="T50" fmla="*/ 467 w 591"/>
                <a:gd name="T51" fmla="*/ 330 h 487"/>
                <a:gd name="T52" fmla="*/ 494 w 591"/>
                <a:gd name="T53" fmla="*/ 306 h 487"/>
                <a:gd name="T54" fmla="*/ 479 w 591"/>
                <a:gd name="T55" fmla="*/ 286 h 487"/>
                <a:gd name="T56" fmla="*/ 453 w 591"/>
                <a:gd name="T57" fmla="*/ 277 h 487"/>
                <a:gd name="T58" fmla="*/ 467 w 591"/>
                <a:gd name="T59" fmla="*/ 247 h 487"/>
                <a:gd name="T60" fmla="*/ 505 w 591"/>
                <a:gd name="T61" fmla="*/ 255 h 487"/>
                <a:gd name="T62" fmla="*/ 514 w 591"/>
                <a:gd name="T63" fmla="*/ 249 h 487"/>
                <a:gd name="T64" fmla="*/ 523 w 591"/>
                <a:gd name="T65" fmla="*/ 206 h 487"/>
                <a:gd name="T66" fmla="*/ 517 w 591"/>
                <a:gd name="T67" fmla="*/ 160 h 487"/>
                <a:gd name="T68" fmla="*/ 536 w 591"/>
                <a:gd name="T69" fmla="*/ 111 h 487"/>
                <a:gd name="T70" fmla="*/ 561 w 591"/>
                <a:gd name="T71" fmla="*/ 90 h 487"/>
                <a:gd name="T72" fmla="*/ 586 w 591"/>
                <a:gd name="T73" fmla="*/ 70 h 487"/>
                <a:gd name="T74" fmla="*/ 579 w 591"/>
                <a:gd name="T75" fmla="*/ 52 h 487"/>
                <a:gd name="T76" fmla="*/ 540 w 591"/>
                <a:gd name="T77" fmla="*/ 51 h 487"/>
                <a:gd name="T78" fmla="*/ 514 w 591"/>
                <a:gd name="T79" fmla="*/ 54 h 487"/>
                <a:gd name="T80" fmla="*/ 496 w 591"/>
                <a:gd name="T81" fmla="*/ 66 h 487"/>
                <a:gd name="T82" fmla="*/ 468 w 591"/>
                <a:gd name="T83" fmla="*/ 67 h 487"/>
                <a:gd name="T84" fmla="*/ 428 w 591"/>
                <a:gd name="T85" fmla="*/ 63 h 487"/>
                <a:gd name="T86" fmla="*/ 425 w 591"/>
                <a:gd name="T87" fmla="*/ 58 h 487"/>
                <a:gd name="T88" fmla="*/ 461 w 591"/>
                <a:gd name="T89" fmla="*/ 37 h 487"/>
                <a:gd name="T90" fmla="*/ 505 w 591"/>
                <a:gd name="T91" fmla="*/ 40 h 487"/>
                <a:gd name="T92" fmla="*/ 481 w 591"/>
                <a:gd name="T93" fmla="*/ 9 h 487"/>
                <a:gd name="T94" fmla="*/ 452 w 591"/>
                <a:gd name="T95" fmla="*/ 1 h 487"/>
                <a:gd name="T96" fmla="*/ 413 w 591"/>
                <a:gd name="T97" fmla="*/ 0 h 487"/>
                <a:gd name="T98" fmla="*/ 369 w 591"/>
                <a:gd name="T99" fmla="*/ 4 h 487"/>
                <a:gd name="T100" fmla="*/ 331 w 591"/>
                <a:gd name="T101" fmla="*/ 6 h 487"/>
                <a:gd name="T102" fmla="*/ 296 w 591"/>
                <a:gd name="T103" fmla="*/ 21 h 487"/>
                <a:gd name="T104" fmla="*/ 270 w 591"/>
                <a:gd name="T105" fmla="*/ 27 h 487"/>
                <a:gd name="T106" fmla="*/ 264 w 591"/>
                <a:gd name="T107" fmla="*/ 46 h 487"/>
                <a:gd name="T108" fmla="*/ 251 w 591"/>
                <a:gd name="T109" fmla="*/ 58 h 487"/>
                <a:gd name="T110" fmla="*/ 215 w 591"/>
                <a:gd name="T111" fmla="*/ 63 h 487"/>
                <a:gd name="T112" fmla="*/ 181 w 591"/>
                <a:gd name="T113" fmla="*/ 64 h 487"/>
                <a:gd name="T114" fmla="*/ 148 w 591"/>
                <a:gd name="T115" fmla="*/ 64 h 48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91"/>
                <a:gd name="T175" fmla="*/ 0 h 487"/>
                <a:gd name="T176" fmla="*/ 591 w 591"/>
                <a:gd name="T177" fmla="*/ 487 h 48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91" h="487">
                  <a:moveTo>
                    <a:pt x="136" y="67"/>
                  </a:moveTo>
                  <a:lnTo>
                    <a:pt x="128" y="69"/>
                  </a:lnTo>
                  <a:lnTo>
                    <a:pt x="122" y="70"/>
                  </a:lnTo>
                  <a:lnTo>
                    <a:pt x="116" y="69"/>
                  </a:lnTo>
                  <a:lnTo>
                    <a:pt x="110" y="69"/>
                  </a:lnTo>
                  <a:lnTo>
                    <a:pt x="104" y="69"/>
                  </a:lnTo>
                  <a:lnTo>
                    <a:pt x="98" y="70"/>
                  </a:lnTo>
                  <a:lnTo>
                    <a:pt x="91" y="75"/>
                  </a:lnTo>
                  <a:lnTo>
                    <a:pt x="83" y="81"/>
                  </a:lnTo>
                  <a:lnTo>
                    <a:pt x="71" y="98"/>
                  </a:lnTo>
                  <a:lnTo>
                    <a:pt x="63" y="111"/>
                  </a:lnTo>
                  <a:lnTo>
                    <a:pt x="56" y="123"/>
                  </a:lnTo>
                  <a:lnTo>
                    <a:pt x="45" y="132"/>
                  </a:lnTo>
                  <a:lnTo>
                    <a:pt x="38" y="137"/>
                  </a:lnTo>
                  <a:lnTo>
                    <a:pt x="30" y="140"/>
                  </a:lnTo>
                  <a:lnTo>
                    <a:pt x="21" y="144"/>
                  </a:lnTo>
                  <a:lnTo>
                    <a:pt x="14" y="149"/>
                  </a:lnTo>
                  <a:lnTo>
                    <a:pt x="6" y="154"/>
                  </a:lnTo>
                  <a:lnTo>
                    <a:pt x="1" y="158"/>
                  </a:lnTo>
                  <a:lnTo>
                    <a:pt x="0" y="163"/>
                  </a:lnTo>
                  <a:lnTo>
                    <a:pt x="1" y="167"/>
                  </a:lnTo>
                  <a:lnTo>
                    <a:pt x="9" y="173"/>
                  </a:lnTo>
                  <a:lnTo>
                    <a:pt x="15" y="176"/>
                  </a:lnTo>
                  <a:lnTo>
                    <a:pt x="20" y="181"/>
                  </a:lnTo>
                  <a:lnTo>
                    <a:pt x="24" y="187"/>
                  </a:lnTo>
                  <a:lnTo>
                    <a:pt x="27" y="196"/>
                  </a:lnTo>
                  <a:lnTo>
                    <a:pt x="35" y="205"/>
                  </a:lnTo>
                  <a:lnTo>
                    <a:pt x="44" y="209"/>
                  </a:lnTo>
                  <a:lnTo>
                    <a:pt x="56" y="203"/>
                  </a:lnTo>
                  <a:lnTo>
                    <a:pt x="68" y="194"/>
                  </a:lnTo>
                  <a:lnTo>
                    <a:pt x="77" y="190"/>
                  </a:lnTo>
                  <a:lnTo>
                    <a:pt x="88" y="188"/>
                  </a:lnTo>
                  <a:lnTo>
                    <a:pt x="98" y="187"/>
                  </a:lnTo>
                  <a:lnTo>
                    <a:pt x="106" y="184"/>
                  </a:lnTo>
                  <a:lnTo>
                    <a:pt x="112" y="182"/>
                  </a:lnTo>
                  <a:lnTo>
                    <a:pt x="116" y="182"/>
                  </a:lnTo>
                  <a:lnTo>
                    <a:pt x="121" y="188"/>
                  </a:lnTo>
                  <a:lnTo>
                    <a:pt x="128" y="199"/>
                  </a:lnTo>
                  <a:lnTo>
                    <a:pt x="137" y="209"/>
                  </a:lnTo>
                  <a:lnTo>
                    <a:pt x="145" y="215"/>
                  </a:lnTo>
                  <a:lnTo>
                    <a:pt x="148" y="218"/>
                  </a:lnTo>
                  <a:lnTo>
                    <a:pt x="148" y="221"/>
                  </a:lnTo>
                  <a:lnTo>
                    <a:pt x="148" y="227"/>
                  </a:lnTo>
                  <a:lnTo>
                    <a:pt x="148" y="237"/>
                  </a:lnTo>
                  <a:lnTo>
                    <a:pt x="150" y="244"/>
                  </a:lnTo>
                  <a:lnTo>
                    <a:pt x="153" y="253"/>
                  </a:lnTo>
                  <a:lnTo>
                    <a:pt x="160" y="262"/>
                  </a:lnTo>
                  <a:lnTo>
                    <a:pt x="171" y="271"/>
                  </a:lnTo>
                  <a:lnTo>
                    <a:pt x="180" y="280"/>
                  </a:lnTo>
                  <a:lnTo>
                    <a:pt x="186" y="289"/>
                  </a:lnTo>
                  <a:lnTo>
                    <a:pt x="189" y="297"/>
                  </a:lnTo>
                  <a:lnTo>
                    <a:pt x="190" y="307"/>
                  </a:lnTo>
                  <a:lnTo>
                    <a:pt x="192" y="320"/>
                  </a:lnTo>
                  <a:lnTo>
                    <a:pt x="193" y="335"/>
                  </a:lnTo>
                  <a:lnTo>
                    <a:pt x="195" y="351"/>
                  </a:lnTo>
                  <a:lnTo>
                    <a:pt x="195" y="366"/>
                  </a:lnTo>
                  <a:lnTo>
                    <a:pt x="193" y="375"/>
                  </a:lnTo>
                  <a:lnTo>
                    <a:pt x="189" y="384"/>
                  </a:lnTo>
                  <a:lnTo>
                    <a:pt x="184" y="394"/>
                  </a:lnTo>
                  <a:lnTo>
                    <a:pt x="181" y="403"/>
                  </a:lnTo>
                  <a:lnTo>
                    <a:pt x="180" y="412"/>
                  </a:lnTo>
                  <a:lnTo>
                    <a:pt x="181" y="419"/>
                  </a:lnTo>
                  <a:lnTo>
                    <a:pt x="186" y="424"/>
                  </a:lnTo>
                  <a:lnTo>
                    <a:pt x="190" y="427"/>
                  </a:lnTo>
                  <a:lnTo>
                    <a:pt x="193" y="433"/>
                  </a:lnTo>
                  <a:lnTo>
                    <a:pt x="195" y="442"/>
                  </a:lnTo>
                  <a:lnTo>
                    <a:pt x="196" y="451"/>
                  </a:lnTo>
                  <a:lnTo>
                    <a:pt x="201" y="460"/>
                  </a:lnTo>
                  <a:lnTo>
                    <a:pt x="207" y="468"/>
                  </a:lnTo>
                  <a:lnTo>
                    <a:pt x="213" y="471"/>
                  </a:lnTo>
                  <a:lnTo>
                    <a:pt x="221" y="475"/>
                  </a:lnTo>
                  <a:lnTo>
                    <a:pt x="230" y="480"/>
                  </a:lnTo>
                  <a:lnTo>
                    <a:pt x="240" y="484"/>
                  </a:lnTo>
                  <a:lnTo>
                    <a:pt x="251" y="487"/>
                  </a:lnTo>
                  <a:lnTo>
                    <a:pt x="260" y="487"/>
                  </a:lnTo>
                  <a:lnTo>
                    <a:pt x="267" y="487"/>
                  </a:lnTo>
                  <a:lnTo>
                    <a:pt x="274" y="483"/>
                  </a:lnTo>
                  <a:lnTo>
                    <a:pt x="278" y="477"/>
                  </a:lnTo>
                  <a:lnTo>
                    <a:pt x="284" y="469"/>
                  </a:lnTo>
                  <a:lnTo>
                    <a:pt x="293" y="461"/>
                  </a:lnTo>
                  <a:lnTo>
                    <a:pt x="302" y="454"/>
                  </a:lnTo>
                  <a:lnTo>
                    <a:pt x="311" y="445"/>
                  </a:lnTo>
                  <a:lnTo>
                    <a:pt x="320" y="436"/>
                  </a:lnTo>
                  <a:lnTo>
                    <a:pt x="329" y="428"/>
                  </a:lnTo>
                  <a:lnTo>
                    <a:pt x="337" y="421"/>
                  </a:lnTo>
                  <a:lnTo>
                    <a:pt x="343" y="413"/>
                  </a:lnTo>
                  <a:lnTo>
                    <a:pt x="349" y="406"/>
                  </a:lnTo>
                  <a:lnTo>
                    <a:pt x="355" y="397"/>
                  </a:lnTo>
                  <a:lnTo>
                    <a:pt x="361" y="388"/>
                  </a:lnTo>
                  <a:lnTo>
                    <a:pt x="367" y="378"/>
                  </a:lnTo>
                  <a:lnTo>
                    <a:pt x="373" y="371"/>
                  </a:lnTo>
                  <a:lnTo>
                    <a:pt x="381" y="365"/>
                  </a:lnTo>
                  <a:lnTo>
                    <a:pt x="388" y="362"/>
                  </a:lnTo>
                  <a:lnTo>
                    <a:pt x="396" y="360"/>
                  </a:lnTo>
                  <a:lnTo>
                    <a:pt x="405" y="359"/>
                  </a:lnTo>
                  <a:lnTo>
                    <a:pt x="413" y="357"/>
                  </a:lnTo>
                  <a:lnTo>
                    <a:pt x="420" y="356"/>
                  </a:lnTo>
                  <a:lnTo>
                    <a:pt x="426" y="354"/>
                  </a:lnTo>
                  <a:lnTo>
                    <a:pt x="434" y="351"/>
                  </a:lnTo>
                  <a:lnTo>
                    <a:pt x="440" y="348"/>
                  </a:lnTo>
                  <a:lnTo>
                    <a:pt x="444" y="345"/>
                  </a:lnTo>
                  <a:lnTo>
                    <a:pt x="453" y="339"/>
                  </a:lnTo>
                  <a:lnTo>
                    <a:pt x="461" y="335"/>
                  </a:lnTo>
                  <a:lnTo>
                    <a:pt x="467" y="330"/>
                  </a:lnTo>
                  <a:lnTo>
                    <a:pt x="476" y="326"/>
                  </a:lnTo>
                  <a:lnTo>
                    <a:pt x="484" y="320"/>
                  </a:lnTo>
                  <a:lnTo>
                    <a:pt x="490" y="312"/>
                  </a:lnTo>
                  <a:lnTo>
                    <a:pt x="494" y="306"/>
                  </a:lnTo>
                  <a:lnTo>
                    <a:pt x="494" y="300"/>
                  </a:lnTo>
                  <a:lnTo>
                    <a:pt x="491" y="295"/>
                  </a:lnTo>
                  <a:lnTo>
                    <a:pt x="485" y="291"/>
                  </a:lnTo>
                  <a:lnTo>
                    <a:pt x="479" y="286"/>
                  </a:lnTo>
                  <a:lnTo>
                    <a:pt x="475" y="285"/>
                  </a:lnTo>
                  <a:lnTo>
                    <a:pt x="468" y="283"/>
                  </a:lnTo>
                  <a:lnTo>
                    <a:pt x="459" y="280"/>
                  </a:lnTo>
                  <a:lnTo>
                    <a:pt x="453" y="277"/>
                  </a:lnTo>
                  <a:lnTo>
                    <a:pt x="453" y="270"/>
                  </a:lnTo>
                  <a:lnTo>
                    <a:pt x="458" y="261"/>
                  </a:lnTo>
                  <a:lnTo>
                    <a:pt x="462" y="252"/>
                  </a:lnTo>
                  <a:lnTo>
                    <a:pt x="467" y="247"/>
                  </a:lnTo>
                  <a:lnTo>
                    <a:pt x="475" y="249"/>
                  </a:lnTo>
                  <a:lnTo>
                    <a:pt x="484" y="252"/>
                  </a:lnTo>
                  <a:lnTo>
                    <a:pt x="496" y="253"/>
                  </a:lnTo>
                  <a:lnTo>
                    <a:pt x="505" y="255"/>
                  </a:lnTo>
                  <a:lnTo>
                    <a:pt x="509" y="255"/>
                  </a:lnTo>
                  <a:lnTo>
                    <a:pt x="511" y="253"/>
                  </a:lnTo>
                  <a:lnTo>
                    <a:pt x="514" y="249"/>
                  </a:lnTo>
                  <a:lnTo>
                    <a:pt x="515" y="241"/>
                  </a:lnTo>
                  <a:lnTo>
                    <a:pt x="518" y="229"/>
                  </a:lnTo>
                  <a:lnTo>
                    <a:pt x="521" y="217"/>
                  </a:lnTo>
                  <a:lnTo>
                    <a:pt x="523" y="206"/>
                  </a:lnTo>
                  <a:lnTo>
                    <a:pt x="521" y="197"/>
                  </a:lnTo>
                  <a:lnTo>
                    <a:pt x="520" y="187"/>
                  </a:lnTo>
                  <a:lnTo>
                    <a:pt x="517" y="175"/>
                  </a:lnTo>
                  <a:lnTo>
                    <a:pt x="517" y="160"/>
                  </a:lnTo>
                  <a:lnTo>
                    <a:pt x="520" y="143"/>
                  </a:lnTo>
                  <a:lnTo>
                    <a:pt x="526" y="129"/>
                  </a:lnTo>
                  <a:lnTo>
                    <a:pt x="530" y="119"/>
                  </a:lnTo>
                  <a:lnTo>
                    <a:pt x="536" y="111"/>
                  </a:lnTo>
                  <a:lnTo>
                    <a:pt x="544" y="104"/>
                  </a:lnTo>
                  <a:lnTo>
                    <a:pt x="549" y="99"/>
                  </a:lnTo>
                  <a:lnTo>
                    <a:pt x="555" y="95"/>
                  </a:lnTo>
                  <a:lnTo>
                    <a:pt x="561" y="90"/>
                  </a:lnTo>
                  <a:lnTo>
                    <a:pt x="568" y="86"/>
                  </a:lnTo>
                  <a:lnTo>
                    <a:pt x="574" y="81"/>
                  </a:lnTo>
                  <a:lnTo>
                    <a:pt x="580" y="77"/>
                  </a:lnTo>
                  <a:lnTo>
                    <a:pt x="586" y="70"/>
                  </a:lnTo>
                  <a:lnTo>
                    <a:pt x="589" y="66"/>
                  </a:lnTo>
                  <a:lnTo>
                    <a:pt x="591" y="57"/>
                  </a:lnTo>
                  <a:lnTo>
                    <a:pt x="586" y="52"/>
                  </a:lnTo>
                  <a:lnTo>
                    <a:pt x="579" y="52"/>
                  </a:lnTo>
                  <a:lnTo>
                    <a:pt x="570" y="54"/>
                  </a:lnTo>
                  <a:lnTo>
                    <a:pt x="561" y="54"/>
                  </a:lnTo>
                  <a:lnTo>
                    <a:pt x="550" y="52"/>
                  </a:lnTo>
                  <a:lnTo>
                    <a:pt x="540" y="51"/>
                  </a:lnTo>
                  <a:lnTo>
                    <a:pt x="532" y="49"/>
                  </a:lnTo>
                  <a:lnTo>
                    <a:pt x="524" y="49"/>
                  </a:lnTo>
                  <a:lnTo>
                    <a:pt x="518" y="49"/>
                  </a:lnTo>
                  <a:lnTo>
                    <a:pt x="514" y="54"/>
                  </a:lnTo>
                  <a:lnTo>
                    <a:pt x="509" y="60"/>
                  </a:lnTo>
                  <a:lnTo>
                    <a:pt x="506" y="63"/>
                  </a:lnTo>
                  <a:lnTo>
                    <a:pt x="502" y="64"/>
                  </a:lnTo>
                  <a:lnTo>
                    <a:pt x="496" y="66"/>
                  </a:lnTo>
                  <a:lnTo>
                    <a:pt x="490" y="67"/>
                  </a:lnTo>
                  <a:lnTo>
                    <a:pt x="482" y="67"/>
                  </a:lnTo>
                  <a:lnTo>
                    <a:pt x="476" y="67"/>
                  </a:lnTo>
                  <a:lnTo>
                    <a:pt x="468" y="67"/>
                  </a:lnTo>
                  <a:lnTo>
                    <a:pt x="462" y="67"/>
                  </a:lnTo>
                  <a:lnTo>
                    <a:pt x="450" y="66"/>
                  </a:lnTo>
                  <a:lnTo>
                    <a:pt x="438" y="64"/>
                  </a:lnTo>
                  <a:lnTo>
                    <a:pt x="428" y="63"/>
                  </a:lnTo>
                  <a:lnTo>
                    <a:pt x="419" y="63"/>
                  </a:lnTo>
                  <a:lnTo>
                    <a:pt x="414" y="63"/>
                  </a:lnTo>
                  <a:lnTo>
                    <a:pt x="417" y="61"/>
                  </a:lnTo>
                  <a:lnTo>
                    <a:pt x="425" y="58"/>
                  </a:lnTo>
                  <a:lnTo>
                    <a:pt x="434" y="51"/>
                  </a:lnTo>
                  <a:lnTo>
                    <a:pt x="443" y="43"/>
                  </a:lnTo>
                  <a:lnTo>
                    <a:pt x="452" y="39"/>
                  </a:lnTo>
                  <a:lnTo>
                    <a:pt x="461" y="37"/>
                  </a:lnTo>
                  <a:lnTo>
                    <a:pt x="470" y="36"/>
                  </a:lnTo>
                  <a:lnTo>
                    <a:pt x="481" y="36"/>
                  </a:lnTo>
                  <a:lnTo>
                    <a:pt x="494" y="37"/>
                  </a:lnTo>
                  <a:lnTo>
                    <a:pt x="505" y="40"/>
                  </a:lnTo>
                  <a:lnTo>
                    <a:pt x="509" y="40"/>
                  </a:lnTo>
                  <a:lnTo>
                    <a:pt x="502" y="28"/>
                  </a:lnTo>
                  <a:lnTo>
                    <a:pt x="491" y="16"/>
                  </a:lnTo>
                  <a:lnTo>
                    <a:pt x="481" y="9"/>
                  </a:lnTo>
                  <a:lnTo>
                    <a:pt x="472" y="4"/>
                  </a:lnTo>
                  <a:lnTo>
                    <a:pt x="467" y="3"/>
                  </a:lnTo>
                  <a:lnTo>
                    <a:pt x="459" y="3"/>
                  </a:lnTo>
                  <a:lnTo>
                    <a:pt x="452" y="1"/>
                  </a:lnTo>
                  <a:lnTo>
                    <a:pt x="443" y="0"/>
                  </a:lnTo>
                  <a:lnTo>
                    <a:pt x="434" y="0"/>
                  </a:lnTo>
                  <a:lnTo>
                    <a:pt x="423" y="0"/>
                  </a:lnTo>
                  <a:lnTo>
                    <a:pt x="413" y="0"/>
                  </a:lnTo>
                  <a:lnTo>
                    <a:pt x="402" y="1"/>
                  </a:lnTo>
                  <a:lnTo>
                    <a:pt x="391" y="3"/>
                  </a:lnTo>
                  <a:lnTo>
                    <a:pt x="381" y="4"/>
                  </a:lnTo>
                  <a:lnTo>
                    <a:pt x="369" y="4"/>
                  </a:lnTo>
                  <a:lnTo>
                    <a:pt x="358" y="4"/>
                  </a:lnTo>
                  <a:lnTo>
                    <a:pt x="348" y="6"/>
                  </a:lnTo>
                  <a:lnTo>
                    <a:pt x="339" y="6"/>
                  </a:lnTo>
                  <a:lnTo>
                    <a:pt x="331" y="6"/>
                  </a:lnTo>
                  <a:lnTo>
                    <a:pt x="325" y="7"/>
                  </a:lnTo>
                  <a:lnTo>
                    <a:pt x="314" y="12"/>
                  </a:lnTo>
                  <a:lnTo>
                    <a:pt x="305" y="16"/>
                  </a:lnTo>
                  <a:lnTo>
                    <a:pt x="296" y="21"/>
                  </a:lnTo>
                  <a:lnTo>
                    <a:pt x="287" y="22"/>
                  </a:lnTo>
                  <a:lnTo>
                    <a:pt x="280" y="22"/>
                  </a:lnTo>
                  <a:lnTo>
                    <a:pt x="275" y="24"/>
                  </a:lnTo>
                  <a:lnTo>
                    <a:pt x="270" y="27"/>
                  </a:lnTo>
                  <a:lnTo>
                    <a:pt x="263" y="30"/>
                  </a:lnTo>
                  <a:lnTo>
                    <a:pt x="258" y="34"/>
                  </a:lnTo>
                  <a:lnTo>
                    <a:pt x="260" y="39"/>
                  </a:lnTo>
                  <a:lnTo>
                    <a:pt x="264" y="46"/>
                  </a:lnTo>
                  <a:lnTo>
                    <a:pt x="267" y="54"/>
                  </a:lnTo>
                  <a:lnTo>
                    <a:pt x="266" y="58"/>
                  </a:lnTo>
                  <a:lnTo>
                    <a:pt x="260" y="58"/>
                  </a:lnTo>
                  <a:lnTo>
                    <a:pt x="251" y="58"/>
                  </a:lnTo>
                  <a:lnTo>
                    <a:pt x="240" y="60"/>
                  </a:lnTo>
                  <a:lnTo>
                    <a:pt x="230" y="63"/>
                  </a:lnTo>
                  <a:lnTo>
                    <a:pt x="222" y="63"/>
                  </a:lnTo>
                  <a:lnTo>
                    <a:pt x="215" y="63"/>
                  </a:lnTo>
                  <a:lnTo>
                    <a:pt x="209" y="61"/>
                  </a:lnTo>
                  <a:lnTo>
                    <a:pt x="201" y="61"/>
                  </a:lnTo>
                  <a:lnTo>
                    <a:pt x="190" y="63"/>
                  </a:lnTo>
                  <a:lnTo>
                    <a:pt x="181" y="64"/>
                  </a:lnTo>
                  <a:lnTo>
                    <a:pt x="177" y="66"/>
                  </a:lnTo>
                  <a:lnTo>
                    <a:pt x="172" y="66"/>
                  </a:lnTo>
                  <a:lnTo>
                    <a:pt x="162" y="64"/>
                  </a:lnTo>
                  <a:lnTo>
                    <a:pt x="148" y="64"/>
                  </a:lnTo>
                  <a:lnTo>
                    <a:pt x="136" y="67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4" name="Freeform 8"/>
            <p:cNvSpPr>
              <a:spLocks/>
            </p:cNvSpPr>
            <p:nvPr/>
          </p:nvSpPr>
          <p:spPr bwMode="auto">
            <a:xfrm>
              <a:off x="1907" y="1521"/>
              <a:ext cx="319" cy="165"/>
            </a:xfrm>
            <a:custGeom>
              <a:avLst/>
              <a:gdLst>
                <a:gd name="T0" fmla="*/ 317 w 319"/>
                <a:gd name="T1" fmla="*/ 15 h 165"/>
                <a:gd name="T2" fmla="*/ 293 w 319"/>
                <a:gd name="T3" fmla="*/ 15 h 165"/>
                <a:gd name="T4" fmla="*/ 258 w 319"/>
                <a:gd name="T5" fmla="*/ 14 h 165"/>
                <a:gd name="T6" fmla="*/ 227 w 319"/>
                <a:gd name="T7" fmla="*/ 12 h 165"/>
                <a:gd name="T8" fmla="*/ 208 w 319"/>
                <a:gd name="T9" fmla="*/ 8 h 165"/>
                <a:gd name="T10" fmla="*/ 178 w 319"/>
                <a:gd name="T11" fmla="*/ 3 h 165"/>
                <a:gd name="T12" fmla="*/ 142 w 319"/>
                <a:gd name="T13" fmla="*/ 0 h 165"/>
                <a:gd name="T14" fmla="*/ 113 w 319"/>
                <a:gd name="T15" fmla="*/ 3 h 165"/>
                <a:gd name="T16" fmla="*/ 97 w 319"/>
                <a:gd name="T17" fmla="*/ 11 h 165"/>
                <a:gd name="T18" fmla="*/ 78 w 319"/>
                <a:gd name="T19" fmla="*/ 15 h 165"/>
                <a:gd name="T20" fmla="*/ 60 w 319"/>
                <a:gd name="T21" fmla="*/ 20 h 165"/>
                <a:gd name="T22" fmla="*/ 44 w 319"/>
                <a:gd name="T23" fmla="*/ 23 h 165"/>
                <a:gd name="T24" fmla="*/ 27 w 319"/>
                <a:gd name="T25" fmla="*/ 27 h 165"/>
                <a:gd name="T26" fmla="*/ 6 w 319"/>
                <a:gd name="T27" fmla="*/ 27 h 165"/>
                <a:gd name="T28" fmla="*/ 1 w 319"/>
                <a:gd name="T29" fmla="*/ 39 h 165"/>
                <a:gd name="T30" fmla="*/ 17 w 319"/>
                <a:gd name="T31" fmla="*/ 50 h 165"/>
                <a:gd name="T32" fmla="*/ 32 w 319"/>
                <a:gd name="T33" fmla="*/ 58 h 165"/>
                <a:gd name="T34" fmla="*/ 51 w 319"/>
                <a:gd name="T35" fmla="*/ 62 h 165"/>
                <a:gd name="T36" fmla="*/ 69 w 319"/>
                <a:gd name="T37" fmla="*/ 74 h 165"/>
                <a:gd name="T38" fmla="*/ 78 w 319"/>
                <a:gd name="T39" fmla="*/ 92 h 165"/>
                <a:gd name="T40" fmla="*/ 56 w 319"/>
                <a:gd name="T41" fmla="*/ 107 h 165"/>
                <a:gd name="T42" fmla="*/ 44 w 319"/>
                <a:gd name="T43" fmla="*/ 127 h 165"/>
                <a:gd name="T44" fmla="*/ 39 w 319"/>
                <a:gd name="T45" fmla="*/ 157 h 165"/>
                <a:gd name="T46" fmla="*/ 83 w 319"/>
                <a:gd name="T47" fmla="*/ 159 h 165"/>
                <a:gd name="T48" fmla="*/ 97 w 319"/>
                <a:gd name="T49" fmla="*/ 165 h 165"/>
                <a:gd name="T50" fmla="*/ 109 w 319"/>
                <a:gd name="T51" fmla="*/ 160 h 165"/>
                <a:gd name="T52" fmla="*/ 122 w 319"/>
                <a:gd name="T53" fmla="*/ 153 h 165"/>
                <a:gd name="T54" fmla="*/ 139 w 319"/>
                <a:gd name="T55" fmla="*/ 142 h 165"/>
                <a:gd name="T56" fmla="*/ 150 w 319"/>
                <a:gd name="T57" fmla="*/ 133 h 165"/>
                <a:gd name="T58" fmla="*/ 151 w 319"/>
                <a:gd name="T59" fmla="*/ 124 h 165"/>
                <a:gd name="T60" fmla="*/ 151 w 319"/>
                <a:gd name="T61" fmla="*/ 107 h 165"/>
                <a:gd name="T62" fmla="*/ 157 w 319"/>
                <a:gd name="T63" fmla="*/ 88 h 165"/>
                <a:gd name="T64" fmla="*/ 169 w 319"/>
                <a:gd name="T65" fmla="*/ 71 h 165"/>
                <a:gd name="T66" fmla="*/ 186 w 319"/>
                <a:gd name="T67" fmla="*/ 74 h 165"/>
                <a:gd name="T68" fmla="*/ 199 w 319"/>
                <a:gd name="T69" fmla="*/ 89 h 165"/>
                <a:gd name="T70" fmla="*/ 204 w 319"/>
                <a:gd name="T71" fmla="*/ 104 h 165"/>
                <a:gd name="T72" fmla="*/ 213 w 319"/>
                <a:gd name="T73" fmla="*/ 109 h 165"/>
                <a:gd name="T74" fmla="*/ 233 w 319"/>
                <a:gd name="T75" fmla="*/ 98 h 165"/>
                <a:gd name="T76" fmla="*/ 249 w 319"/>
                <a:gd name="T77" fmla="*/ 77 h 165"/>
                <a:gd name="T78" fmla="*/ 270 w 319"/>
                <a:gd name="T79" fmla="*/ 52 h 165"/>
                <a:gd name="T80" fmla="*/ 301 w 319"/>
                <a:gd name="T81" fmla="*/ 26 h 16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9"/>
                <a:gd name="T124" fmla="*/ 0 h 165"/>
                <a:gd name="T125" fmla="*/ 319 w 319"/>
                <a:gd name="T126" fmla="*/ 165 h 16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9" h="165">
                  <a:moveTo>
                    <a:pt x="319" y="17"/>
                  </a:moveTo>
                  <a:lnTo>
                    <a:pt x="317" y="15"/>
                  </a:lnTo>
                  <a:lnTo>
                    <a:pt x="308" y="15"/>
                  </a:lnTo>
                  <a:lnTo>
                    <a:pt x="293" y="15"/>
                  </a:lnTo>
                  <a:lnTo>
                    <a:pt x="276" y="15"/>
                  </a:lnTo>
                  <a:lnTo>
                    <a:pt x="258" y="14"/>
                  </a:lnTo>
                  <a:lnTo>
                    <a:pt x="242" y="14"/>
                  </a:lnTo>
                  <a:lnTo>
                    <a:pt x="227" y="12"/>
                  </a:lnTo>
                  <a:lnTo>
                    <a:pt x="218" y="11"/>
                  </a:lnTo>
                  <a:lnTo>
                    <a:pt x="208" y="8"/>
                  </a:lnTo>
                  <a:lnTo>
                    <a:pt x="195" y="6"/>
                  </a:lnTo>
                  <a:lnTo>
                    <a:pt x="178" y="3"/>
                  </a:lnTo>
                  <a:lnTo>
                    <a:pt x="160" y="2"/>
                  </a:lnTo>
                  <a:lnTo>
                    <a:pt x="142" y="0"/>
                  </a:lnTo>
                  <a:lnTo>
                    <a:pt x="127" y="2"/>
                  </a:lnTo>
                  <a:lnTo>
                    <a:pt x="113" y="3"/>
                  </a:lnTo>
                  <a:lnTo>
                    <a:pt x="104" y="6"/>
                  </a:lnTo>
                  <a:lnTo>
                    <a:pt x="97" y="11"/>
                  </a:lnTo>
                  <a:lnTo>
                    <a:pt x="88" y="14"/>
                  </a:lnTo>
                  <a:lnTo>
                    <a:pt x="78" y="15"/>
                  </a:lnTo>
                  <a:lnTo>
                    <a:pt x="69" y="17"/>
                  </a:lnTo>
                  <a:lnTo>
                    <a:pt x="60" y="20"/>
                  </a:lnTo>
                  <a:lnTo>
                    <a:pt x="51" y="21"/>
                  </a:lnTo>
                  <a:lnTo>
                    <a:pt x="44" y="23"/>
                  </a:lnTo>
                  <a:lnTo>
                    <a:pt x="38" y="24"/>
                  </a:lnTo>
                  <a:lnTo>
                    <a:pt x="27" y="27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2"/>
                  </a:lnTo>
                  <a:lnTo>
                    <a:pt x="1" y="39"/>
                  </a:lnTo>
                  <a:lnTo>
                    <a:pt x="7" y="46"/>
                  </a:lnTo>
                  <a:lnTo>
                    <a:pt x="17" y="50"/>
                  </a:lnTo>
                  <a:lnTo>
                    <a:pt x="24" y="55"/>
                  </a:lnTo>
                  <a:lnTo>
                    <a:pt x="32" y="58"/>
                  </a:lnTo>
                  <a:lnTo>
                    <a:pt x="41" y="59"/>
                  </a:lnTo>
                  <a:lnTo>
                    <a:pt x="51" y="62"/>
                  </a:lnTo>
                  <a:lnTo>
                    <a:pt x="60" y="67"/>
                  </a:lnTo>
                  <a:lnTo>
                    <a:pt x="69" y="74"/>
                  </a:lnTo>
                  <a:lnTo>
                    <a:pt x="77" y="83"/>
                  </a:lnTo>
                  <a:lnTo>
                    <a:pt x="78" y="92"/>
                  </a:lnTo>
                  <a:lnTo>
                    <a:pt x="69" y="100"/>
                  </a:lnTo>
                  <a:lnTo>
                    <a:pt x="56" y="107"/>
                  </a:lnTo>
                  <a:lnTo>
                    <a:pt x="48" y="118"/>
                  </a:lnTo>
                  <a:lnTo>
                    <a:pt x="44" y="127"/>
                  </a:lnTo>
                  <a:lnTo>
                    <a:pt x="42" y="132"/>
                  </a:lnTo>
                  <a:lnTo>
                    <a:pt x="39" y="157"/>
                  </a:lnTo>
                  <a:lnTo>
                    <a:pt x="80" y="157"/>
                  </a:lnTo>
                  <a:lnTo>
                    <a:pt x="83" y="159"/>
                  </a:lnTo>
                  <a:lnTo>
                    <a:pt x="89" y="162"/>
                  </a:lnTo>
                  <a:lnTo>
                    <a:pt x="97" y="165"/>
                  </a:lnTo>
                  <a:lnTo>
                    <a:pt x="104" y="163"/>
                  </a:lnTo>
                  <a:lnTo>
                    <a:pt x="109" y="160"/>
                  </a:lnTo>
                  <a:lnTo>
                    <a:pt x="115" y="157"/>
                  </a:lnTo>
                  <a:lnTo>
                    <a:pt x="122" y="153"/>
                  </a:lnTo>
                  <a:lnTo>
                    <a:pt x="130" y="147"/>
                  </a:lnTo>
                  <a:lnTo>
                    <a:pt x="139" y="142"/>
                  </a:lnTo>
                  <a:lnTo>
                    <a:pt x="145" y="138"/>
                  </a:lnTo>
                  <a:lnTo>
                    <a:pt x="150" y="133"/>
                  </a:lnTo>
                  <a:lnTo>
                    <a:pt x="151" y="130"/>
                  </a:lnTo>
                  <a:lnTo>
                    <a:pt x="151" y="124"/>
                  </a:lnTo>
                  <a:lnTo>
                    <a:pt x="150" y="116"/>
                  </a:lnTo>
                  <a:lnTo>
                    <a:pt x="151" y="107"/>
                  </a:lnTo>
                  <a:lnTo>
                    <a:pt x="153" y="98"/>
                  </a:lnTo>
                  <a:lnTo>
                    <a:pt x="157" y="88"/>
                  </a:lnTo>
                  <a:lnTo>
                    <a:pt x="163" y="77"/>
                  </a:lnTo>
                  <a:lnTo>
                    <a:pt x="169" y="71"/>
                  </a:lnTo>
                  <a:lnTo>
                    <a:pt x="177" y="70"/>
                  </a:lnTo>
                  <a:lnTo>
                    <a:pt x="186" y="74"/>
                  </a:lnTo>
                  <a:lnTo>
                    <a:pt x="193" y="82"/>
                  </a:lnTo>
                  <a:lnTo>
                    <a:pt x="199" y="89"/>
                  </a:lnTo>
                  <a:lnTo>
                    <a:pt x="202" y="98"/>
                  </a:lnTo>
                  <a:lnTo>
                    <a:pt x="204" y="104"/>
                  </a:lnTo>
                  <a:lnTo>
                    <a:pt x="207" y="107"/>
                  </a:lnTo>
                  <a:lnTo>
                    <a:pt x="213" y="109"/>
                  </a:lnTo>
                  <a:lnTo>
                    <a:pt x="224" y="104"/>
                  </a:lnTo>
                  <a:lnTo>
                    <a:pt x="233" y="98"/>
                  </a:lnTo>
                  <a:lnTo>
                    <a:pt x="240" y="89"/>
                  </a:lnTo>
                  <a:lnTo>
                    <a:pt x="249" y="77"/>
                  </a:lnTo>
                  <a:lnTo>
                    <a:pt x="260" y="65"/>
                  </a:lnTo>
                  <a:lnTo>
                    <a:pt x="270" y="52"/>
                  </a:lnTo>
                  <a:lnTo>
                    <a:pt x="284" y="38"/>
                  </a:lnTo>
                  <a:lnTo>
                    <a:pt x="301" y="26"/>
                  </a:lnTo>
                  <a:lnTo>
                    <a:pt x="319" y="17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5" name="Freeform 9"/>
            <p:cNvSpPr>
              <a:spLocks/>
            </p:cNvSpPr>
            <p:nvPr/>
          </p:nvSpPr>
          <p:spPr bwMode="auto">
            <a:xfrm>
              <a:off x="1626" y="1776"/>
              <a:ext cx="160" cy="83"/>
            </a:xfrm>
            <a:custGeom>
              <a:avLst/>
              <a:gdLst>
                <a:gd name="T0" fmla="*/ 16 w 160"/>
                <a:gd name="T1" fmla="*/ 6 h 83"/>
                <a:gd name="T2" fmla="*/ 24 w 160"/>
                <a:gd name="T3" fmla="*/ 3 h 83"/>
                <a:gd name="T4" fmla="*/ 33 w 160"/>
                <a:gd name="T5" fmla="*/ 0 h 83"/>
                <a:gd name="T6" fmla="*/ 44 w 160"/>
                <a:gd name="T7" fmla="*/ 0 h 83"/>
                <a:gd name="T8" fmla="*/ 53 w 160"/>
                <a:gd name="T9" fmla="*/ 0 h 83"/>
                <a:gd name="T10" fmla="*/ 63 w 160"/>
                <a:gd name="T11" fmla="*/ 2 h 83"/>
                <a:gd name="T12" fmla="*/ 71 w 160"/>
                <a:gd name="T13" fmla="*/ 3 h 83"/>
                <a:gd name="T14" fmla="*/ 78 w 160"/>
                <a:gd name="T15" fmla="*/ 6 h 83"/>
                <a:gd name="T16" fmla="*/ 84 w 160"/>
                <a:gd name="T17" fmla="*/ 9 h 83"/>
                <a:gd name="T18" fmla="*/ 89 w 160"/>
                <a:gd name="T19" fmla="*/ 12 h 83"/>
                <a:gd name="T20" fmla="*/ 93 w 160"/>
                <a:gd name="T21" fmla="*/ 17 h 83"/>
                <a:gd name="T22" fmla="*/ 98 w 160"/>
                <a:gd name="T23" fmla="*/ 20 h 83"/>
                <a:gd name="T24" fmla="*/ 104 w 160"/>
                <a:gd name="T25" fmla="*/ 23 h 83"/>
                <a:gd name="T26" fmla="*/ 110 w 160"/>
                <a:gd name="T27" fmla="*/ 26 h 83"/>
                <a:gd name="T28" fmla="*/ 118 w 160"/>
                <a:gd name="T29" fmla="*/ 29 h 83"/>
                <a:gd name="T30" fmla="*/ 124 w 160"/>
                <a:gd name="T31" fmla="*/ 31 h 83"/>
                <a:gd name="T32" fmla="*/ 131 w 160"/>
                <a:gd name="T33" fmla="*/ 31 h 83"/>
                <a:gd name="T34" fmla="*/ 143 w 160"/>
                <a:gd name="T35" fmla="*/ 35 h 83"/>
                <a:gd name="T36" fmla="*/ 152 w 160"/>
                <a:gd name="T37" fmla="*/ 46 h 83"/>
                <a:gd name="T38" fmla="*/ 158 w 160"/>
                <a:gd name="T39" fmla="*/ 58 h 83"/>
                <a:gd name="T40" fmla="*/ 160 w 160"/>
                <a:gd name="T41" fmla="*/ 62 h 83"/>
                <a:gd name="T42" fmla="*/ 158 w 160"/>
                <a:gd name="T43" fmla="*/ 62 h 83"/>
                <a:gd name="T44" fmla="*/ 155 w 160"/>
                <a:gd name="T45" fmla="*/ 64 h 83"/>
                <a:gd name="T46" fmla="*/ 149 w 160"/>
                <a:gd name="T47" fmla="*/ 65 h 83"/>
                <a:gd name="T48" fmla="*/ 143 w 160"/>
                <a:gd name="T49" fmla="*/ 68 h 83"/>
                <a:gd name="T50" fmla="*/ 136 w 160"/>
                <a:gd name="T51" fmla="*/ 70 h 83"/>
                <a:gd name="T52" fmla="*/ 127 w 160"/>
                <a:gd name="T53" fmla="*/ 70 h 83"/>
                <a:gd name="T54" fmla="*/ 119 w 160"/>
                <a:gd name="T55" fmla="*/ 71 h 83"/>
                <a:gd name="T56" fmla="*/ 112 w 160"/>
                <a:gd name="T57" fmla="*/ 70 h 83"/>
                <a:gd name="T58" fmla="*/ 104 w 160"/>
                <a:gd name="T59" fmla="*/ 68 h 83"/>
                <a:gd name="T60" fmla="*/ 95 w 160"/>
                <a:gd name="T61" fmla="*/ 70 h 83"/>
                <a:gd name="T62" fmla="*/ 86 w 160"/>
                <a:gd name="T63" fmla="*/ 71 h 83"/>
                <a:gd name="T64" fmla="*/ 77 w 160"/>
                <a:gd name="T65" fmla="*/ 74 h 83"/>
                <a:gd name="T66" fmla="*/ 68 w 160"/>
                <a:gd name="T67" fmla="*/ 77 h 83"/>
                <a:gd name="T68" fmla="*/ 62 w 160"/>
                <a:gd name="T69" fmla="*/ 79 h 83"/>
                <a:gd name="T70" fmla="*/ 57 w 160"/>
                <a:gd name="T71" fmla="*/ 82 h 83"/>
                <a:gd name="T72" fmla="*/ 56 w 160"/>
                <a:gd name="T73" fmla="*/ 82 h 83"/>
                <a:gd name="T74" fmla="*/ 48 w 160"/>
                <a:gd name="T75" fmla="*/ 83 h 83"/>
                <a:gd name="T76" fmla="*/ 35 w 160"/>
                <a:gd name="T77" fmla="*/ 83 h 83"/>
                <a:gd name="T78" fmla="*/ 19 w 160"/>
                <a:gd name="T79" fmla="*/ 83 h 83"/>
                <a:gd name="T80" fmla="*/ 12 w 160"/>
                <a:gd name="T81" fmla="*/ 77 h 83"/>
                <a:gd name="T82" fmla="*/ 15 w 160"/>
                <a:gd name="T83" fmla="*/ 67 h 83"/>
                <a:gd name="T84" fmla="*/ 22 w 160"/>
                <a:gd name="T85" fmla="*/ 55 h 83"/>
                <a:gd name="T86" fmla="*/ 29 w 160"/>
                <a:gd name="T87" fmla="*/ 46 h 83"/>
                <a:gd name="T88" fmla="*/ 32 w 160"/>
                <a:gd name="T89" fmla="*/ 43 h 83"/>
                <a:gd name="T90" fmla="*/ 0 w 160"/>
                <a:gd name="T91" fmla="*/ 21 h 83"/>
                <a:gd name="T92" fmla="*/ 0 w 160"/>
                <a:gd name="T93" fmla="*/ 21 h 83"/>
                <a:gd name="T94" fmla="*/ 1 w 160"/>
                <a:gd name="T95" fmla="*/ 18 h 83"/>
                <a:gd name="T96" fmla="*/ 6 w 160"/>
                <a:gd name="T97" fmla="*/ 14 h 83"/>
                <a:gd name="T98" fmla="*/ 16 w 160"/>
                <a:gd name="T99" fmla="*/ 6 h 8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60"/>
                <a:gd name="T151" fmla="*/ 0 h 83"/>
                <a:gd name="T152" fmla="*/ 160 w 160"/>
                <a:gd name="T153" fmla="*/ 83 h 8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60" h="83">
                  <a:moveTo>
                    <a:pt x="16" y="6"/>
                  </a:moveTo>
                  <a:lnTo>
                    <a:pt x="24" y="3"/>
                  </a:lnTo>
                  <a:lnTo>
                    <a:pt x="33" y="0"/>
                  </a:lnTo>
                  <a:lnTo>
                    <a:pt x="44" y="0"/>
                  </a:lnTo>
                  <a:lnTo>
                    <a:pt x="53" y="0"/>
                  </a:lnTo>
                  <a:lnTo>
                    <a:pt x="63" y="2"/>
                  </a:lnTo>
                  <a:lnTo>
                    <a:pt x="71" y="3"/>
                  </a:lnTo>
                  <a:lnTo>
                    <a:pt x="78" y="6"/>
                  </a:lnTo>
                  <a:lnTo>
                    <a:pt x="84" y="9"/>
                  </a:lnTo>
                  <a:lnTo>
                    <a:pt x="89" y="12"/>
                  </a:lnTo>
                  <a:lnTo>
                    <a:pt x="93" y="17"/>
                  </a:lnTo>
                  <a:lnTo>
                    <a:pt x="98" y="20"/>
                  </a:lnTo>
                  <a:lnTo>
                    <a:pt x="104" y="23"/>
                  </a:lnTo>
                  <a:lnTo>
                    <a:pt x="110" y="26"/>
                  </a:lnTo>
                  <a:lnTo>
                    <a:pt x="118" y="29"/>
                  </a:lnTo>
                  <a:lnTo>
                    <a:pt x="124" y="31"/>
                  </a:lnTo>
                  <a:lnTo>
                    <a:pt x="131" y="31"/>
                  </a:lnTo>
                  <a:lnTo>
                    <a:pt x="143" y="35"/>
                  </a:lnTo>
                  <a:lnTo>
                    <a:pt x="152" y="46"/>
                  </a:lnTo>
                  <a:lnTo>
                    <a:pt x="158" y="58"/>
                  </a:lnTo>
                  <a:lnTo>
                    <a:pt x="160" y="62"/>
                  </a:lnTo>
                  <a:lnTo>
                    <a:pt x="158" y="62"/>
                  </a:lnTo>
                  <a:lnTo>
                    <a:pt x="155" y="64"/>
                  </a:lnTo>
                  <a:lnTo>
                    <a:pt x="149" y="65"/>
                  </a:lnTo>
                  <a:lnTo>
                    <a:pt x="143" y="68"/>
                  </a:lnTo>
                  <a:lnTo>
                    <a:pt x="136" y="70"/>
                  </a:lnTo>
                  <a:lnTo>
                    <a:pt x="127" y="70"/>
                  </a:lnTo>
                  <a:lnTo>
                    <a:pt x="119" y="71"/>
                  </a:lnTo>
                  <a:lnTo>
                    <a:pt x="112" y="70"/>
                  </a:lnTo>
                  <a:lnTo>
                    <a:pt x="104" y="68"/>
                  </a:lnTo>
                  <a:lnTo>
                    <a:pt x="95" y="70"/>
                  </a:lnTo>
                  <a:lnTo>
                    <a:pt x="86" y="71"/>
                  </a:lnTo>
                  <a:lnTo>
                    <a:pt x="77" y="74"/>
                  </a:lnTo>
                  <a:lnTo>
                    <a:pt x="68" y="77"/>
                  </a:lnTo>
                  <a:lnTo>
                    <a:pt x="62" y="79"/>
                  </a:lnTo>
                  <a:lnTo>
                    <a:pt x="57" y="82"/>
                  </a:lnTo>
                  <a:lnTo>
                    <a:pt x="56" y="82"/>
                  </a:lnTo>
                  <a:lnTo>
                    <a:pt x="48" y="83"/>
                  </a:lnTo>
                  <a:lnTo>
                    <a:pt x="35" y="83"/>
                  </a:lnTo>
                  <a:lnTo>
                    <a:pt x="19" y="83"/>
                  </a:lnTo>
                  <a:lnTo>
                    <a:pt x="12" y="77"/>
                  </a:lnTo>
                  <a:lnTo>
                    <a:pt x="15" y="67"/>
                  </a:lnTo>
                  <a:lnTo>
                    <a:pt x="22" y="55"/>
                  </a:lnTo>
                  <a:lnTo>
                    <a:pt x="29" y="46"/>
                  </a:lnTo>
                  <a:lnTo>
                    <a:pt x="32" y="43"/>
                  </a:lnTo>
                  <a:lnTo>
                    <a:pt x="0" y="21"/>
                  </a:lnTo>
                  <a:lnTo>
                    <a:pt x="1" y="18"/>
                  </a:lnTo>
                  <a:lnTo>
                    <a:pt x="6" y="14"/>
                  </a:lnTo>
                  <a:lnTo>
                    <a:pt x="16" y="6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6" name="Freeform 10"/>
            <p:cNvSpPr>
              <a:spLocks/>
            </p:cNvSpPr>
            <p:nvPr/>
          </p:nvSpPr>
          <p:spPr bwMode="auto">
            <a:xfrm>
              <a:off x="2586" y="1870"/>
              <a:ext cx="123" cy="65"/>
            </a:xfrm>
            <a:custGeom>
              <a:avLst/>
              <a:gdLst>
                <a:gd name="T0" fmla="*/ 48 w 123"/>
                <a:gd name="T1" fmla="*/ 20 h 65"/>
                <a:gd name="T2" fmla="*/ 49 w 123"/>
                <a:gd name="T3" fmla="*/ 27 h 65"/>
                <a:gd name="T4" fmla="*/ 55 w 123"/>
                <a:gd name="T5" fmla="*/ 29 h 65"/>
                <a:gd name="T6" fmla="*/ 64 w 123"/>
                <a:gd name="T7" fmla="*/ 26 h 65"/>
                <a:gd name="T8" fmla="*/ 74 w 123"/>
                <a:gd name="T9" fmla="*/ 20 h 65"/>
                <a:gd name="T10" fmla="*/ 84 w 123"/>
                <a:gd name="T11" fmla="*/ 14 h 65"/>
                <a:gd name="T12" fmla="*/ 95 w 123"/>
                <a:gd name="T13" fmla="*/ 6 h 65"/>
                <a:gd name="T14" fmla="*/ 104 w 123"/>
                <a:gd name="T15" fmla="*/ 3 h 65"/>
                <a:gd name="T16" fmla="*/ 111 w 123"/>
                <a:gd name="T17" fmla="*/ 3 h 65"/>
                <a:gd name="T18" fmla="*/ 120 w 123"/>
                <a:gd name="T19" fmla="*/ 14 h 65"/>
                <a:gd name="T20" fmla="*/ 123 w 123"/>
                <a:gd name="T21" fmla="*/ 29 h 65"/>
                <a:gd name="T22" fmla="*/ 123 w 123"/>
                <a:gd name="T23" fmla="*/ 41 h 65"/>
                <a:gd name="T24" fmla="*/ 123 w 123"/>
                <a:gd name="T25" fmla="*/ 47 h 65"/>
                <a:gd name="T26" fmla="*/ 120 w 123"/>
                <a:gd name="T27" fmla="*/ 50 h 65"/>
                <a:gd name="T28" fmla="*/ 113 w 123"/>
                <a:gd name="T29" fmla="*/ 54 h 65"/>
                <a:gd name="T30" fmla="*/ 99 w 123"/>
                <a:gd name="T31" fmla="*/ 60 h 65"/>
                <a:gd name="T32" fmla="*/ 84 w 123"/>
                <a:gd name="T33" fmla="*/ 63 h 65"/>
                <a:gd name="T34" fmla="*/ 75 w 123"/>
                <a:gd name="T35" fmla="*/ 63 h 65"/>
                <a:gd name="T36" fmla="*/ 66 w 123"/>
                <a:gd name="T37" fmla="*/ 63 h 65"/>
                <a:gd name="T38" fmla="*/ 57 w 123"/>
                <a:gd name="T39" fmla="*/ 65 h 65"/>
                <a:gd name="T40" fmla="*/ 48 w 123"/>
                <a:gd name="T41" fmla="*/ 63 h 65"/>
                <a:gd name="T42" fmla="*/ 40 w 123"/>
                <a:gd name="T43" fmla="*/ 63 h 65"/>
                <a:gd name="T44" fmla="*/ 34 w 123"/>
                <a:gd name="T45" fmla="*/ 62 h 65"/>
                <a:gd name="T46" fmla="*/ 31 w 123"/>
                <a:gd name="T47" fmla="*/ 60 h 65"/>
                <a:gd name="T48" fmla="*/ 28 w 123"/>
                <a:gd name="T49" fmla="*/ 56 h 65"/>
                <a:gd name="T50" fmla="*/ 22 w 123"/>
                <a:gd name="T51" fmla="*/ 48 h 65"/>
                <a:gd name="T52" fmla="*/ 12 w 123"/>
                <a:gd name="T53" fmla="*/ 41 h 65"/>
                <a:gd name="T54" fmla="*/ 4 w 123"/>
                <a:gd name="T55" fmla="*/ 38 h 65"/>
                <a:gd name="T56" fmla="*/ 0 w 123"/>
                <a:gd name="T57" fmla="*/ 36 h 65"/>
                <a:gd name="T58" fmla="*/ 0 w 123"/>
                <a:gd name="T59" fmla="*/ 32 h 65"/>
                <a:gd name="T60" fmla="*/ 1 w 123"/>
                <a:gd name="T61" fmla="*/ 20 h 65"/>
                <a:gd name="T62" fmla="*/ 7 w 123"/>
                <a:gd name="T63" fmla="*/ 8 h 65"/>
                <a:gd name="T64" fmla="*/ 16 w 123"/>
                <a:gd name="T65" fmla="*/ 0 h 65"/>
                <a:gd name="T66" fmla="*/ 28 w 123"/>
                <a:gd name="T67" fmla="*/ 0 h 65"/>
                <a:gd name="T68" fmla="*/ 37 w 123"/>
                <a:gd name="T69" fmla="*/ 3 h 65"/>
                <a:gd name="T70" fmla="*/ 45 w 123"/>
                <a:gd name="T71" fmla="*/ 11 h 65"/>
                <a:gd name="T72" fmla="*/ 48 w 123"/>
                <a:gd name="T73" fmla="*/ 20 h 6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23"/>
                <a:gd name="T112" fmla="*/ 0 h 65"/>
                <a:gd name="T113" fmla="*/ 123 w 123"/>
                <a:gd name="T114" fmla="*/ 65 h 6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23" h="65">
                  <a:moveTo>
                    <a:pt x="48" y="20"/>
                  </a:moveTo>
                  <a:lnTo>
                    <a:pt x="49" y="27"/>
                  </a:lnTo>
                  <a:lnTo>
                    <a:pt x="55" y="29"/>
                  </a:lnTo>
                  <a:lnTo>
                    <a:pt x="64" y="26"/>
                  </a:lnTo>
                  <a:lnTo>
                    <a:pt x="74" y="20"/>
                  </a:lnTo>
                  <a:lnTo>
                    <a:pt x="84" y="14"/>
                  </a:lnTo>
                  <a:lnTo>
                    <a:pt x="95" y="6"/>
                  </a:lnTo>
                  <a:lnTo>
                    <a:pt x="104" y="3"/>
                  </a:lnTo>
                  <a:lnTo>
                    <a:pt x="111" y="3"/>
                  </a:lnTo>
                  <a:lnTo>
                    <a:pt x="120" y="14"/>
                  </a:lnTo>
                  <a:lnTo>
                    <a:pt x="123" y="29"/>
                  </a:lnTo>
                  <a:lnTo>
                    <a:pt x="123" y="41"/>
                  </a:lnTo>
                  <a:lnTo>
                    <a:pt x="123" y="47"/>
                  </a:lnTo>
                  <a:lnTo>
                    <a:pt x="120" y="50"/>
                  </a:lnTo>
                  <a:lnTo>
                    <a:pt x="113" y="54"/>
                  </a:lnTo>
                  <a:lnTo>
                    <a:pt x="99" y="60"/>
                  </a:lnTo>
                  <a:lnTo>
                    <a:pt x="84" y="63"/>
                  </a:lnTo>
                  <a:lnTo>
                    <a:pt x="75" y="63"/>
                  </a:lnTo>
                  <a:lnTo>
                    <a:pt x="66" y="63"/>
                  </a:lnTo>
                  <a:lnTo>
                    <a:pt x="57" y="65"/>
                  </a:lnTo>
                  <a:lnTo>
                    <a:pt x="48" y="63"/>
                  </a:lnTo>
                  <a:lnTo>
                    <a:pt x="40" y="63"/>
                  </a:lnTo>
                  <a:lnTo>
                    <a:pt x="34" y="62"/>
                  </a:lnTo>
                  <a:lnTo>
                    <a:pt x="31" y="60"/>
                  </a:lnTo>
                  <a:lnTo>
                    <a:pt x="28" y="56"/>
                  </a:lnTo>
                  <a:lnTo>
                    <a:pt x="22" y="48"/>
                  </a:lnTo>
                  <a:lnTo>
                    <a:pt x="12" y="41"/>
                  </a:lnTo>
                  <a:lnTo>
                    <a:pt x="4" y="38"/>
                  </a:lnTo>
                  <a:lnTo>
                    <a:pt x="0" y="36"/>
                  </a:lnTo>
                  <a:lnTo>
                    <a:pt x="0" y="32"/>
                  </a:lnTo>
                  <a:lnTo>
                    <a:pt x="1" y="20"/>
                  </a:lnTo>
                  <a:lnTo>
                    <a:pt x="7" y="8"/>
                  </a:lnTo>
                  <a:lnTo>
                    <a:pt x="16" y="0"/>
                  </a:lnTo>
                  <a:lnTo>
                    <a:pt x="28" y="0"/>
                  </a:lnTo>
                  <a:lnTo>
                    <a:pt x="37" y="3"/>
                  </a:lnTo>
                  <a:lnTo>
                    <a:pt x="45" y="11"/>
                  </a:lnTo>
                  <a:lnTo>
                    <a:pt x="48" y="20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7" name="Freeform 11"/>
            <p:cNvSpPr>
              <a:spLocks/>
            </p:cNvSpPr>
            <p:nvPr/>
          </p:nvSpPr>
          <p:spPr bwMode="auto">
            <a:xfrm>
              <a:off x="2920" y="1642"/>
              <a:ext cx="1981" cy="528"/>
            </a:xfrm>
            <a:custGeom>
              <a:avLst/>
              <a:gdLst>
                <a:gd name="T0" fmla="*/ 1497 w 1981"/>
                <a:gd name="T1" fmla="*/ 447 h 528"/>
                <a:gd name="T2" fmla="*/ 1455 w 1981"/>
                <a:gd name="T3" fmla="*/ 391 h 528"/>
                <a:gd name="T4" fmla="*/ 1523 w 1981"/>
                <a:gd name="T5" fmla="*/ 338 h 528"/>
                <a:gd name="T6" fmla="*/ 1564 w 1981"/>
                <a:gd name="T7" fmla="*/ 359 h 528"/>
                <a:gd name="T8" fmla="*/ 1617 w 1981"/>
                <a:gd name="T9" fmla="*/ 358 h 528"/>
                <a:gd name="T10" fmla="*/ 1661 w 1981"/>
                <a:gd name="T11" fmla="*/ 334 h 528"/>
                <a:gd name="T12" fmla="*/ 1706 w 1981"/>
                <a:gd name="T13" fmla="*/ 328 h 528"/>
                <a:gd name="T14" fmla="*/ 1670 w 1981"/>
                <a:gd name="T15" fmla="*/ 368 h 528"/>
                <a:gd name="T16" fmla="*/ 1651 w 1981"/>
                <a:gd name="T17" fmla="*/ 414 h 528"/>
                <a:gd name="T18" fmla="*/ 1688 w 1981"/>
                <a:gd name="T19" fmla="*/ 457 h 528"/>
                <a:gd name="T20" fmla="*/ 1730 w 1981"/>
                <a:gd name="T21" fmla="*/ 412 h 528"/>
                <a:gd name="T22" fmla="*/ 1765 w 1981"/>
                <a:gd name="T23" fmla="*/ 346 h 528"/>
                <a:gd name="T24" fmla="*/ 1852 w 1981"/>
                <a:gd name="T25" fmla="*/ 320 h 528"/>
                <a:gd name="T26" fmla="*/ 1905 w 1981"/>
                <a:gd name="T27" fmla="*/ 269 h 528"/>
                <a:gd name="T28" fmla="*/ 1978 w 1981"/>
                <a:gd name="T29" fmla="*/ 225 h 528"/>
                <a:gd name="T30" fmla="*/ 1936 w 1981"/>
                <a:gd name="T31" fmla="*/ 226 h 528"/>
                <a:gd name="T32" fmla="*/ 1890 w 1981"/>
                <a:gd name="T33" fmla="*/ 208 h 528"/>
                <a:gd name="T34" fmla="*/ 1831 w 1981"/>
                <a:gd name="T35" fmla="*/ 180 h 528"/>
                <a:gd name="T36" fmla="*/ 1778 w 1981"/>
                <a:gd name="T37" fmla="*/ 196 h 528"/>
                <a:gd name="T38" fmla="*/ 1673 w 1981"/>
                <a:gd name="T39" fmla="*/ 168 h 528"/>
                <a:gd name="T40" fmla="*/ 1567 w 1981"/>
                <a:gd name="T41" fmla="*/ 125 h 528"/>
                <a:gd name="T42" fmla="*/ 1535 w 1981"/>
                <a:gd name="T43" fmla="*/ 103 h 528"/>
                <a:gd name="T44" fmla="*/ 1455 w 1981"/>
                <a:gd name="T45" fmla="*/ 133 h 528"/>
                <a:gd name="T46" fmla="*/ 1339 w 1981"/>
                <a:gd name="T47" fmla="*/ 118 h 528"/>
                <a:gd name="T48" fmla="*/ 1228 w 1981"/>
                <a:gd name="T49" fmla="*/ 101 h 528"/>
                <a:gd name="T50" fmla="*/ 1148 w 1981"/>
                <a:gd name="T51" fmla="*/ 116 h 528"/>
                <a:gd name="T52" fmla="*/ 1151 w 1981"/>
                <a:gd name="T53" fmla="*/ 74 h 528"/>
                <a:gd name="T54" fmla="*/ 1119 w 1981"/>
                <a:gd name="T55" fmla="*/ 9 h 528"/>
                <a:gd name="T56" fmla="*/ 1068 w 1981"/>
                <a:gd name="T57" fmla="*/ 18 h 528"/>
                <a:gd name="T58" fmla="*/ 1026 w 1981"/>
                <a:gd name="T59" fmla="*/ 44 h 528"/>
                <a:gd name="T60" fmla="*/ 961 w 1981"/>
                <a:gd name="T61" fmla="*/ 53 h 528"/>
                <a:gd name="T62" fmla="*/ 893 w 1981"/>
                <a:gd name="T63" fmla="*/ 80 h 528"/>
                <a:gd name="T64" fmla="*/ 849 w 1981"/>
                <a:gd name="T65" fmla="*/ 137 h 528"/>
                <a:gd name="T66" fmla="*/ 804 w 1981"/>
                <a:gd name="T67" fmla="*/ 143 h 528"/>
                <a:gd name="T68" fmla="*/ 740 w 1981"/>
                <a:gd name="T69" fmla="*/ 139 h 528"/>
                <a:gd name="T70" fmla="*/ 690 w 1981"/>
                <a:gd name="T71" fmla="*/ 177 h 528"/>
                <a:gd name="T72" fmla="*/ 627 w 1981"/>
                <a:gd name="T73" fmla="*/ 201 h 528"/>
                <a:gd name="T74" fmla="*/ 550 w 1981"/>
                <a:gd name="T75" fmla="*/ 196 h 528"/>
                <a:gd name="T76" fmla="*/ 491 w 1981"/>
                <a:gd name="T77" fmla="*/ 245 h 528"/>
                <a:gd name="T78" fmla="*/ 417 w 1981"/>
                <a:gd name="T79" fmla="*/ 252 h 528"/>
                <a:gd name="T80" fmla="*/ 412 w 1981"/>
                <a:gd name="T81" fmla="*/ 216 h 528"/>
                <a:gd name="T82" fmla="*/ 349 w 1981"/>
                <a:gd name="T83" fmla="*/ 201 h 528"/>
                <a:gd name="T84" fmla="*/ 308 w 1981"/>
                <a:gd name="T85" fmla="*/ 149 h 528"/>
                <a:gd name="T86" fmla="*/ 237 w 1981"/>
                <a:gd name="T87" fmla="*/ 133 h 528"/>
                <a:gd name="T88" fmla="*/ 155 w 1981"/>
                <a:gd name="T89" fmla="*/ 195 h 528"/>
                <a:gd name="T90" fmla="*/ 75 w 1981"/>
                <a:gd name="T91" fmla="*/ 264 h 528"/>
                <a:gd name="T92" fmla="*/ 78 w 1981"/>
                <a:gd name="T93" fmla="*/ 365 h 528"/>
                <a:gd name="T94" fmla="*/ 134 w 1981"/>
                <a:gd name="T95" fmla="*/ 382 h 528"/>
                <a:gd name="T96" fmla="*/ 181 w 1981"/>
                <a:gd name="T97" fmla="*/ 340 h 528"/>
                <a:gd name="T98" fmla="*/ 187 w 1981"/>
                <a:gd name="T99" fmla="*/ 257 h 528"/>
                <a:gd name="T100" fmla="*/ 232 w 1981"/>
                <a:gd name="T101" fmla="*/ 223 h 528"/>
                <a:gd name="T102" fmla="*/ 250 w 1981"/>
                <a:gd name="T103" fmla="*/ 237 h 528"/>
                <a:gd name="T104" fmla="*/ 214 w 1981"/>
                <a:gd name="T105" fmla="*/ 293 h 528"/>
                <a:gd name="T106" fmla="*/ 287 w 1981"/>
                <a:gd name="T107" fmla="*/ 296 h 528"/>
                <a:gd name="T108" fmla="*/ 341 w 1981"/>
                <a:gd name="T109" fmla="*/ 305 h 528"/>
                <a:gd name="T110" fmla="*/ 321 w 1981"/>
                <a:gd name="T111" fmla="*/ 340 h 528"/>
                <a:gd name="T112" fmla="*/ 296 w 1981"/>
                <a:gd name="T113" fmla="*/ 350 h 528"/>
                <a:gd name="T114" fmla="*/ 235 w 1981"/>
                <a:gd name="T115" fmla="*/ 356 h 528"/>
                <a:gd name="T116" fmla="*/ 166 w 1981"/>
                <a:gd name="T117" fmla="*/ 408 h 528"/>
                <a:gd name="T118" fmla="*/ 68 w 1981"/>
                <a:gd name="T119" fmla="*/ 439 h 528"/>
                <a:gd name="T120" fmla="*/ 27 w 1981"/>
                <a:gd name="T121" fmla="*/ 486 h 528"/>
                <a:gd name="T122" fmla="*/ 0 w 1981"/>
                <a:gd name="T123" fmla="*/ 528 h 52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981"/>
                <a:gd name="T187" fmla="*/ 0 h 528"/>
                <a:gd name="T188" fmla="*/ 1981 w 1981"/>
                <a:gd name="T189" fmla="*/ 528 h 52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981" h="528">
                  <a:moveTo>
                    <a:pt x="1464" y="528"/>
                  </a:moveTo>
                  <a:lnTo>
                    <a:pt x="1473" y="512"/>
                  </a:lnTo>
                  <a:lnTo>
                    <a:pt x="1482" y="491"/>
                  </a:lnTo>
                  <a:lnTo>
                    <a:pt x="1490" y="471"/>
                  </a:lnTo>
                  <a:lnTo>
                    <a:pt x="1496" y="459"/>
                  </a:lnTo>
                  <a:lnTo>
                    <a:pt x="1497" y="447"/>
                  </a:lnTo>
                  <a:lnTo>
                    <a:pt x="1493" y="432"/>
                  </a:lnTo>
                  <a:lnTo>
                    <a:pt x="1482" y="420"/>
                  </a:lnTo>
                  <a:lnTo>
                    <a:pt x="1464" y="415"/>
                  </a:lnTo>
                  <a:lnTo>
                    <a:pt x="1449" y="412"/>
                  </a:lnTo>
                  <a:lnTo>
                    <a:pt x="1447" y="403"/>
                  </a:lnTo>
                  <a:lnTo>
                    <a:pt x="1455" y="391"/>
                  </a:lnTo>
                  <a:lnTo>
                    <a:pt x="1469" y="376"/>
                  </a:lnTo>
                  <a:lnTo>
                    <a:pt x="1478" y="368"/>
                  </a:lnTo>
                  <a:lnTo>
                    <a:pt x="1488" y="359"/>
                  </a:lnTo>
                  <a:lnTo>
                    <a:pt x="1500" y="352"/>
                  </a:lnTo>
                  <a:lnTo>
                    <a:pt x="1512" y="344"/>
                  </a:lnTo>
                  <a:lnTo>
                    <a:pt x="1523" y="338"/>
                  </a:lnTo>
                  <a:lnTo>
                    <a:pt x="1534" y="334"/>
                  </a:lnTo>
                  <a:lnTo>
                    <a:pt x="1541" y="334"/>
                  </a:lnTo>
                  <a:lnTo>
                    <a:pt x="1544" y="335"/>
                  </a:lnTo>
                  <a:lnTo>
                    <a:pt x="1549" y="346"/>
                  </a:lnTo>
                  <a:lnTo>
                    <a:pt x="1556" y="355"/>
                  </a:lnTo>
                  <a:lnTo>
                    <a:pt x="1564" y="359"/>
                  </a:lnTo>
                  <a:lnTo>
                    <a:pt x="1571" y="356"/>
                  </a:lnTo>
                  <a:lnTo>
                    <a:pt x="1582" y="347"/>
                  </a:lnTo>
                  <a:lnTo>
                    <a:pt x="1596" y="341"/>
                  </a:lnTo>
                  <a:lnTo>
                    <a:pt x="1609" y="341"/>
                  </a:lnTo>
                  <a:lnTo>
                    <a:pt x="1615" y="347"/>
                  </a:lnTo>
                  <a:lnTo>
                    <a:pt x="1617" y="358"/>
                  </a:lnTo>
                  <a:lnTo>
                    <a:pt x="1621" y="365"/>
                  </a:lnTo>
                  <a:lnTo>
                    <a:pt x="1629" y="367"/>
                  </a:lnTo>
                  <a:lnTo>
                    <a:pt x="1639" y="359"/>
                  </a:lnTo>
                  <a:lnTo>
                    <a:pt x="1645" y="352"/>
                  </a:lnTo>
                  <a:lnTo>
                    <a:pt x="1653" y="343"/>
                  </a:lnTo>
                  <a:lnTo>
                    <a:pt x="1661" y="334"/>
                  </a:lnTo>
                  <a:lnTo>
                    <a:pt x="1670" y="325"/>
                  </a:lnTo>
                  <a:lnTo>
                    <a:pt x="1677" y="317"/>
                  </a:lnTo>
                  <a:lnTo>
                    <a:pt x="1685" y="313"/>
                  </a:lnTo>
                  <a:lnTo>
                    <a:pt x="1692" y="311"/>
                  </a:lnTo>
                  <a:lnTo>
                    <a:pt x="1698" y="316"/>
                  </a:lnTo>
                  <a:lnTo>
                    <a:pt x="1706" y="328"/>
                  </a:lnTo>
                  <a:lnTo>
                    <a:pt x="1706" y="335"/>
                  </a:lnTo>
                  <a:lnTo>
                    <a:pt x="1700" y="341"/>
                  </a:lnTo>
                  <a:lnTo>
                    <a:pt x="1691" y="352"/>
                  </a:lnTo>
                  <a:lnTo>
                    <a:pt x="1685" y="358"/>
                  </a:lnTo>
                  <a:lnTo>
                    <a:pt x="1677" y="364"/>
                  </a:lnTo>
                  <a:lnTo>
                    <a:pt x="1670" y="368"/>
                  </a:lnTo>
                  <a:lnTo>
                    <a:pt x="1662" y="373"/>
                  </a:lnTo>
                  <a:lnTo>
                    <a:pt x="1654" y="379"/>
                  </a:lnTo>
                  <a:lnTo>
                    <a:pt x="1648" y="383"/>
                  </a:lnTo>
                  <a:lnTo>
                    <a:pt x="1645" y="389"/>
                  </a:lnTo>
                  <a:lnTo>
                    <a:pt x="1647" y="396"/>
                  </a:lnTo>
                  <a:lnTo>
                    <a:pt x="1651" y="414"/>
                  </a:lnTo>
                  <a:lnTo>
                    <a:pt x="1654" y="436"/>
                  </a:lnTo>
                  <a:lnTo>
                    <a:pt x="1657" y="456"/>
                  </a:lnTo>
                  <a:lnTo>
                    <a:pt x="1667" y="466"/>
                  </a:lnTo>
                  <a:lnTo>
                    <a:pt x="1673" y="466"/>
                  </a:lnTo>
                  <a:lnTo>
                    <a:pt x="1680" y="463"/>
                  </a:lnTo>
                  <a:lnTo>
                    <a:pt x="1688" y="457"/>
                  </a:lnTo>
                  <a:lnTo>
                    <a:pt x="1697" y="451"/>
                  </a:lnTo>
                  <a:lnTo>
                    <a:pt x="1704" y="442"/>
                  </a:lnTo>
                  <a:lnTo>
                    <a:pt x="1710" y="435"/>
                  </a:lnTo>
                  <a:lnTo>
                    <a:pt x="1718" y="429"/>
                  </a:lnTo>
                  <a:lnTo>
                    <a:pt x="1722" y="423"/>
                  </a:lnTo>
                  <a:lnTo>
                    <a:pt x="1730" y="412"/>
                  </a:lnTo>
                  <a:lnTo>
                    <a:pt x="1738" y="397"/>
                  </a:lnTo>
                  <a:lnTo>
                    <a:pt x="1741" y="383"/>
                  </a:lnTo>
                  <a:lnTo>
                    <a:pt x="1742" y="371"/>
                  </a:lnTo>
                  <a:lnTo>
                    <a:pt x="1745" y="362"/>
                  </a:lnTo>
                  <a:lnTo>
                    <a:pt x="1751" y="353"/>
                  </a:lnTo>
                  <a:lnTo>
                    <a:pt x="1765" y="346"/>
                  </a:lnTo>
                  <a:lnTo>
                    <a:pt x="1783" y="340"/>
                  </a:lnTo>
                  <a:lnTo>
                    <a:pt x="1795" y="337"/>
                  </a:lnTo>
                  <a:lnTo>
                    <a:pt x="1809" y="334"/>
                  </a:lnTo>
                  <a:lnTo>
                    <a:pt x="1824" y="329"/>
                  </a:lnTo>
                  <a:lnTo>
                    <a:pt x="1837" y="325"/>
                  </a:lnTo>
                  <a:lnTo>
                    <a:pt x="1852" y="320"/>
                  </a:lnTo>
                  <a:lnTo>
                    <a:pt x="1865" y="316"/>
                  </a:lnTo>
                  <a:lnTo>
                    <a:pt x="1874" y="309"/>
                  </a:lnTo>
                  <a:lnTo>
                    <a:pt x="1878" y="303"/>
                  </a:lnTo>
                  <a:lnTo>
                    <a:pt x="1886" y="291"/>
                  </a:lnTo>
                  <a:lnTo>
                    <a:pt x="1896" y="278"/>
                  </a:lnTo>
                  <a:lnTo>
                    <a:pt x="1905" y="269"/>
                  </a:lnTo>
                  <a:lnTo>
                    <a:pt x="1910" y="264"/>
                  </a:lnTo>
                  <a:lnTo>
                    <a:pt x="1958" y="300"/>
                  </a:lnTo>
                  <a:lnTo>
                    <a:pt x="1964" y="282"/>
                  </a:lnTo>
                  <a:lnTo>
                    <a:pt x="1973" y="260"/>
                  </a:lnTo>
                  <a:lnTo>
                    <a:pt x="1981" y="237"/>
                  </a:lnTo>
                  <a:lnTo>
                    <a:pt x="1978" y="225"/>
                  </a:lnTo>
                  <a:lnTo>
                    <a:pt x="1972" y="222"/>
                  </a:lnTo>
                  <a:lnTo>
                    <a:pt x="1966" y="222"/>
                  </a:lnTo>
                  <a:lnTo>
                    <a:pt x="1957" y="222"/>
                  </a:lnTo>
                  <a:lnTo>
                    <a:pt x="1949" y="223"/>
                  </a:lnTo>
                  <a:lnTo>
                    <a:pt x="1942" y="225"/>
                  </a:lnTo>
                  <a:lnTo>
                    <a:pt x="1936" y="226"/>
                  </a:lnTo>
                  <a:lnTo>
                    <a:pt x="1931" y="228"/>
                  </a:lnTo>
                  <a:lnTo>
                    <a:pt x="1930" y="228"/>
                  </a:lnTo>
                  <a:lnTo>
                    <a:pt x="1925" y="228"/>
                  </a:lnTo>
                  <a:lnTo>
                    <a:pt x="1914" y="225"/>
                  </a:lnTo>
                  <a:lnTo>
                    <a:pt x="1901" y="219"/>
                  </a:lnTo>
                  <a:lnTo>
                    <a:pt x="1890" y="208"/>
                  </a:lnTo>
                  <a:lnTo>
                    <a:pt x="1884" y="202"/>
                  </a:lnTo>
                  <a:lnTo>
                    <a:pt x="1875" y="196"/>
                  </a:lnTo>
                  <a:lnTo>
                    <a:pt x="1865" y="190"/>
                  </a:lnTo>
                  <a:lnTo>
                    <a:pt x="1852" y="184"/>
                  </a:lnTo>
                  <a:lnTo>
                    <a:pt x="1842" y="181"/>
                  </a:lnTo>
                  <a:lnTo>
                    <a:pt x="1831" y="180"/>
                  </a:lnTo>
                  <a:lnTo>
                    <a:pt x="1822" y="180"/>
                  </a:lnTo>
                  <a:lnTo>
                    <a:pt x="1818" y="184"/>
                  </a:lnTo>
                  <a:lnTo>
                    <a:pt x="1813" y="190"/>
                  </a:lnTo>
                  <a:lnTo>
                    <a:pt x="1804" y="193"/>
                  </a:lnTo>
                  <a:lnTo>
                    <a:pt x="1792" y="196"/>
                  </a:lnTo>
                  <a:lnTo>
                    <a:pt x="1778" y="196"/>
                  </a:lnTo>
                  <a:lnTo>
                    <a:pt x="1762" y="196"/>
                  </a:lnTo>
                  <a:lnTo>
                    <a:pt x="1745" y="193"/>
                  </a:lnTo>
                  <a:lnTo>
                    <a:pt x="1727" y="190"/>
                  </a:lnTo>
                  <a:lnTo>
                    <a:pt x="1710" y="184"/>
                  </a:lnTo>
                  <a:lnTo>
                    <a:pt x="1692" y="177"/>
                  </a:lnTo>
                  <a:lnTo>
                    <a:pt x="1673" y="168"/>
                  </a:lnTo>
                  <a:lnTo>
                    <a:pt x="1651" y="157"/>
                  </a:lnTo>
                  <a:lnTo>
                    <a:pt x="1632" y="148"/>
                  </a:lnTo>
                  <a:lnTo>
                    <a:pt x="1611" y="137"/>
                  </a:lnTo>
                  <a:lnTo>
                    <a:pt x="1594" y="130"/>
                  </a:lnTo>
                  <a:lnTo>
                    <a:pt x="1577" y="125"/>
                  </a:lnTo>
                  <a:lnTo>
                    <a:pt x="1567" y="125"/>
                  </a:lnTo>
                  <a:lnTo>
                    <a:pt x="1559" y="125"/>
                  </a:lnTo>
                  <a:lnTo>
                    <a:pt x="1555" y="121"/>
                  </a:lnTo>
                  <a:lnTo>
                    <a:pt x="1550" y="116"/>
                  </a:lnTo>
                  <a:lnTo>
                    <a:pt x="1546" y="110"/>
                  </a:lnTo>
                  <a:lnTo>
                    <a:pt x="1541" y="106"/>
                  </a:lnTo>
                  <a:lnTo>
                    <a:pt x="1535" y="103"/>
                  </a:lnTo>
                  <a:lnTo>
                    <a:pt x="1528" y="101"/>
                  </a:lnTo>
                  <a:lnTo>
                    <a:pt x="1515" y="106"/>
                  </a:lnTo>
                  <a:lnTo>
                    <a:pt x="1502" y="112"/>
                  </a:lnTo>
                  <a:lnTo>
                    <a:pt x="1487" y="119"/>
                  </a:lnTo>
                  <a:lnTo>
                    <a:pt x="1472" y="127"/>
                  </a:lnTo>
                  <a:lnTo>
                    <a:pt x="1455" y="133"/>
                  </a:lnTo>
                  <a:lnTo>
                    <a:pt x="1438" y="137"/>
                  </a:lnTo>
                  <a:lnTo>
                    <a:pt x="1420" y="139"/>
                  </a:lnTo>
                  <a:lnTo>
                    <a:pt x="1401" y="137"/>
                  </a:lnTo>
                  <a:lnTo>
                    <a:pt x="1381" y="133"/>
                  </a:lnTo>
                  <a:lnTo>
                    <a:pt x="1360" y="125"/>
                  </a:lnTo>
                  <a:lnTo>
                    <a:pt x="1339" y="118"/>
                  </a:lnTo>
                  <a:lnTo>
                    <a:pt x="1316" y="112"/>
                  </a:lnTo>
                  <a:lnTo>
                    <a:pt x="1296" y="106"/>
                  </a:lnTo>
                  <a:lnTo>
                    <a:pt x="1275" y="101"/>
                  </a:lnTo>
                  <a:lnTo>
                    <a:pt x="1257" y="98"/>
                  </a:lnTo>
                  <a:lnTo>
                    <a:pt x="1242" y="98"/>
                  </a:lnTo>
                  <a:lnTo>
                    <a:pt x="1228" y="101"/>
                  </a:lnTo>
                  <a:lnTo>
                    <a:pt x="1216" y="106"/>
                  </a:lnTo>
                  <a:lnTo>
                    <a:pt x="1201" y="109"/>
                  </a:lnTo>
                  <a:lnTo>
                    <a:pt x="1187" y="112"/>
                  </a:lnTo>
                  <a:lnTo>
                    <a:pt x="1172" y="113"/>
                  </a:lnTo>
                  <a:lnTo>
                    <a:pt x="1159" y="116"/>
                  </a:lnTo>
                  <a:lnTo>
                    <a:pt x="1148" y="116"/>
                  </a:lnTo>
                  <a:lnTo>
                    <a:pt x="1142" y="118"/>
                  </a:lnTo>
                  <a:lnTo>
                    <a:pt x="1139" y="118"/>
                  </a:lnTo>
                  <a:lnTo>
                    <a:pt x="1151" y="104"/>
                  </a:lnTo>
                  <a:lnTo>
                    <a:pt x="1154" y="89"/>
                  </a:lnTo>
                  <a:lnTo>
                    <a:pt x="1153" y="78"/>
                  </a:lnTo>
                  <a:lnTo>
                    <a:pt x="1151" y="74"/>
                  </a:lnTo>
                  <a:lnTo>
                    <a:pt x="1186" y="62"/>
                  </a:lnTo>
                  <a:lnTo>
                    <a:pt x="1171" y="51"/>
                  </a:lnTo>
                  <a:lnTo>
                    <a:pt x="1157" y="41"/>
                  </a:lnTo>
                  <a:lnTo>
                    <a:pt x="1144" y="29"/>
                  </a:lnTo>
                  <a:lnTo>
                    <a:pt x="1132" y="18"/>
                  </a:lnTo>
                  <a:lnTo>
                    <a:pt x="1119" y="9"/>
                  </a:lnTo>
                  <a:lnTo>
                    <a:pt x="1109" y="3"/>
                  </a:lnTo>
                  <a:lnTo>
                    <a:pt x="1098" y="0"/>
                  </a:lnTo>
                  <a:lnTo>
                    <a:pt x="1091" y="2"/>
                  </a:lnTo>
                  <a:lnTo>
                    <a:pt x="1083" y="6"/>
                  </a:lnTo>
                  <a:lnTo>
                    <a:pt x="1076" y="12"/>
                  </a:lnTo>
                  <a:lnTo>
                    <a:pt x="1068" y="18"/>
                  </a:lnTo>
                  <a:lnTo>
                    <a:pt x="1062" y="26"/>
                  </a:lnTo>
                  <a:lnTo>
                    <a:pt x="1054" y="32"/>
                  </a:lnTo>
                  <a:lnTo>
                    <a:pt x="1048" y="36"/>
                  </a:lnTo>
                  <a:lnTo>
                    <a:pt x="1041" y="42"/>
                  </a:lnTo>
                  <a:lnTo>
                    <a:pt x="1035" y="45"/>
                  </a:lnTo>
                  <a:lnTo>
                    <a:pt x="1026" y="44"/>
                  </a:lnTo>
                  <a:lnTo>
                    <a:pt x="1017" y="36"/>
                  </a:lnTo>
                  <a:lnTo>
                    <a:pt x="1006" y="30"/>
                  </a:lnTo>
                  <a:lnTo>
                    <a:pt x="991" y="33"/>
                  </a:lnTo>
                  <a:lnTo>
                    <a:pt x="982" y="39"/>
                  </a:lnTo>
                  <a:lnTo>
                    <a:pt x="971" y="47"/>
                  </a:lnTo>
                  <a:lnTo>
                    <a:pt x="961" y="53"/>
                  </a:lnTo>
                  <a:lnTo>
                    <a:pt x="950" y="60"/>
                  </a:lnTo>
                  <a:lnTo>
                    <a:pt x="938" y="66"/>
                  </a:lnTo>
                  <a:lnTo>
                    <a:pt x="928" y="71"/>
                  </a:lnTo>
                  <a:lnTo>
                    <a:pt x="915" y="75"/>
                  </a:lnTo>
                  <a:lnTo>
                    <a:pt x="903" y="77"/>
                  </a:lnTo>
                  <a:lnTo>
                    <a:pt x="893" y="80"/>
                  </a:lnTo>
                  <a:lnTo>
                    <a:pt x="884" y="88"/>
                  </a:lnTo>
                  <a:lnTo>
                    <a:pt x="876" y="97"/>
                  </a:lnTo>
                  <a:lnTo>
                    <a:pt x="869" y="106"/>
                  </a:lnTo>
                  <a:lnTo>
                    <a:pt x="863" y="118"/>
                  </a:lnTo>
                  <a:lnTo>
                    <a:pt x="855" y="128"/>
                  </a:lnTo>
                  <a:lnTo>
                    <a:pt x="849" y="137"/>
                  </a:lnTo>
                  <a:lnTo>
                    <a:pt x="840" y="145"/>
                  </a:lnTo>
                  <a:lnTo>
                    <a:pt x="835" y="146"/>
                  </a:lnTo>
                  <a:lnTo>
                    <a:pt x="828" y="148"/>
                  </a:lnTo>
                  <a:lnTo>
                    <a:pt x="820" y="146"/>
                  </a:lnTo>
                  <a:lnTo>
                    <a:pt x="813" y="145"/>
                  </a:lnTo>
                  <a:lnTo>
                    <a:pt x="804" y="143"/>
                  </a:lnTo>
                  <a:lnTo>
                    <a:pt x="795" y="140"/>
                  </a:lnTo>
                  <a:lnTo>
                    <a:pt x="785" y="139"/>
                  </a:lnTo>
                  <a:lnTo>
                    <a:pt x="776" y="137"/>
                  </a:lnTo>
                  <a:lnTo>
                    <a:pt x="766" y="136"/>
                  </a:lnTo>
                  <a:lnTo>
                    <a:pt x="754" y="137"/>
                  </a:lnTo>
                  <a:lnTo>
                    <a:pt x="740" y="139"/>
                  </a:lnTo>
                  <a:lnTo>
                    <a:pt x="726" y="142"/>
                  </a:lnTo>
                  <a:lnTo>
                    <a:pt x="714" y="148"/>
                  </a:lnTo>
                  <a:lnTo>
                    <a:pt x="704" y="154"/>
                  </a:lnTo>
                  <a:lnTo>
                    <a:pt x="696" y="160"/>
                  </a:lnTo>
                  <a:lnTo>
                    <a:pt x="693" y="169"/>
                  </a:lnTo>
                  <a:lnTo>
                    <a:pt x="690" y="177"/>
                  </a:lnTo>
                  <a:lnTo>
                    <a:pt x="683" y="184"/>
                  </a:lnTo>
                  <a:lnTo>
                    <a:pt x="672" y="190"/>
                  </a:lnTo>
                  <a:lnTo>
                    <a:pt x="662" y="193"/>
                  </a:lnTo>
                  <a:lnTo>
                    <a:pt x="649" y="198"/>
                  </a:lnTo>
                  <a:lnTo>
                    <a:pt x="637" y="199"/>
                  </a:lnTo>
                  <a:lnTo>
                    <a:pt x="627" y="201"/>
                  </a:lnTo>
                  <a:lnTo>
                    <a:pt x="618" y="201"/>
                  </a:lnTo>
                  <a:lnTo>
                    <a:pt x="607" y="201"/>
                  </a:lnTo>
                  <a:lnTo>
                    <a:pt x="595" y="199"/>
                  </a:lnTo>
                  <a:lnTo>
                    <a:pt x="580" y="198"/>
                  </a:lnTo>
                  <a:lnTo>
                    <a:pt x="565" y="196"/>
                  </a:lnTo>
                  <a:lnTo>
                    <a:pt x="550" y="196"/>
                  </a:lnTo>
                  <a:lnTo>
                    <a:pt x="538" y="198"/>
                  </a:lnTo>
                  <a:lnTo>
                    <a:pt x="527" y="201"/>
                  </a:lnTo>
                  <a:lnTo>
                    <a:pt x="521" y="205"/>
                  </a:lnTo>
                  <a:lnTo>
                    <a:pt x="512" y="219"/>
                  </a:lnTo>
                  <a:lnTo>
                    <a:pt x="501" y="232"/>
                  </a:lnTo>
                  <a:lnTo>
                    <a:pt x="491" y="245"/>
                  </a:lnTo>
                  <a:lnTo>
                    <a:pt x="486" y="249"/>
                  </a:lnTo>
                  <a:lnTo>
                    <a:pt x="442" y="245"/>
                  </a:lnTo>
                  <a:lnTo>
                    <a:pt x="439" y="246"/>
                  </a:lnTo>
                  <a:lnTo>
                    <a:pt x="433" y="248"/>
                  </a:lnTo>
                  <a:lnTo>
                    <a:pt x="426" y="251"/>
                  </a:lnTo>
                  <a:lnTo>
                    <a:pt x="417" y="252"/>
                  </a:lnTo>
                  <a:lnTo>
                    <a:pt x="409" y="254"/>
                  </a:lnTo>
                  <a:lnTo>
                    <a:pt x="403" y="255"/>
                  </a:lnTo>
                  <a:lnTo>
                    <a:pt x="402" y="254"/>
                  </a:lnTo>
                  <a:lnTo>
                    <a:pt x="406" y="249"/>
                  </a:lnTo>
                  <a:lnTo>
                    <a:pt x="414" y="234"/>
                  </a:lnTo>
                  <a:lnTo>
                    <a:pt x="412" y="216"/>
                  </a:lnTo>
                  <a:lnTo>
                    <a:pt x="402" y="201"/>
                  </a:lnTo>
                  <a:lnTo>
                    <a:pt x="389" y="196"/>
                  </a:lnTo>
                  <a:lnTo>
                    <a:pt x="382" y="198"/>
                  </a:lnTo>
                  <a:lnTo>
                    <a:pt x="371" y="199"/>
                  </a:lnTo>
                  <a:lnTo>
                    <a:pt x="361" y="201"/>
                  </a:lnTo>
                  <a:lnTo>
                    <a:pt x="349" y="201"/>
                  </a:lnTo>
                  <a:lnTo>
                    <a:pt x="337" y="199"/>
                  </a:lnTo>
                  <a:lnTo>
                    <a:pt x="327" y="198"/>
                  </a:lnTo>
                  <a:lnTo>
                    <a:pt x="321" y="193"/>
                  </a:lnTo>
                  <a:lnTo>
                    <a:pt x="318" y="189"/>
                  </a:lnTo>
                  <a:lnTo>
                    <a:pt x="315" y="172"/>
                  </a:lnTo>
                  <a:lnTo>
                    <a:pt x="308" y="149"/>
                  </a:lnTo>
                  <a:lnTo>
                    <a:pt x="296" y="130"/>
                  </a:lnTo>
                  <a:lnTo>
                    <a:pt x="282" y="118"/>
                  </a:lnTo>
                  <a:lnTo>
                    <a:pt x="273" y="116"/>
                  </a:lnTo>
                  <a:lnTo>
                    <a:pt x="263" y="119"/>
                  </a:lnTo>
                  <a:lnTo>
                    <a:pt x="250" y="125"/>
                  </a:lnTo>
                  <a:lnTo>
                    <a:pt x="237" y="133"/>
                  </a:lnTo>
                  <a:lnTo>
                    <a:pt x="223" y="142"/>
                  </a:lnTo>
                  <a:lnTo>
                    <a:pt x="208" y="152"/>
                  </a:lnTo>
                  <a:lnTo>
                    <a:pt x="194" y="163"/>
                  </a:lnTo>
                  <a:lnTo>
                    <a:pt x="182" y="172"/>
                  </a:lnTo>
                  <a:lnTo>
                    <a:pt x="169" y="183"/>
                  </a:lnTo>
                  <a:lnTo>
                    <a:pt x="155" y="195"/>
                  </a:lnTo>
                  <a:lnTo>
                    <a:pt x="140" y="208"/>
                  </a:lnTo>
                  <a:lnTo>
                    <a:pt x="125" y="222"/>
                  </a:lnTo>
                  <a:lnTo>
                    <a:pt x="110" y="236"/>
                  </a:lnTo>
                  <a:lnTo>
                    <a:pt x="96" y="246"/>
                  </a:lnTo>
                  <a:lnTo>
                    <a:pt x="84" y="257"/>
                  </a:lnTo>
                  <a:lnTo>
                    <a:pt x="75" y="264"/>
                  </a:lnTo>
                  <a:lnTo>
                    <a:pt x="63" y="278"/>
                  </a:lnTo>
                  <a:lnTo>
                    <a:pt x="55" y="291"/>
                  </a:lnTo>
                  <a:lnTo>
                    <a:pt x="54" y="308"/>
                  </a:lnTo>
                  <a:lnTo>
                    <a:pt x="60" y="325"/>
                  </a:lnTo>
                  <a:lnTo>
                    <a:pt x="69" y="344"/>
                  </a:lnTo>
                  <a:lnTo>
                    <a:pt x="78" y="365"/>
                  </a:lnTo>
                  <a:lnTo>
                    <a:pt x="87" y="382"/>
                  </a:lnTo>
                  <a:lnTo>
                    <a:pt x="99" y="388"/>
                  </a:lnTo>
                  <a:lnTo>
                    <a:pt x="107" y="388"/>
                  </a:lnTo>
                  <a:lnTo>
                    <a:pt x="116" y="386"/>
                  </a:lnTo>
                  <a:lnTo>
                    <a:pt x="125" y="385"/>
                  </a:lnTo>
                  <a:lnTo>
                    <a:pt x="134" y="382"/>
                  </a:lnTo>
                  <a:lnTo>
                    <a:pt x="143" y="377"/>
                  </a:lnTo>
                  <a:lnTo>
                    <a:pt x="152" y="374"/>
                  </a:lnTo>
                  <a:lnTo>
                    <a:pt x="158" y="370"/>
                  </a:lnTo>
                  <a:lnTo>
                    <a:pt x="163" y="364"/>
                  </a:lnTo>
                  <a:lnTo>
                    <a:pt x="170" y="352"/>
                  </a:lnTo>
                  <a:lnTo>
                    <a:pt x="181" y="340"/>
                  </a:lnTo>
                  <a:lnTo>
                    <a:pt x="187" y="328"/>
                  </a:lnTo>
                  <a:lnTo>
                    <a:pt x="187" y="313"/>
                  </a:lnTo>
                  <a:lnTo>
                    <a:pt x="181" y="296"/>
                  </a:lnTo>
                  <a:lnTo>
                    <a:pt x="178" y="281"/>
                  </a:lnTo>
                  <a:lnTo>
                    <a:pt x="179" y="269"/>
                  </a:lnTo>
                  <a:lnTo>
                    <a:pt x="187" y="257"/>
                  </a:lnTo>
                  <a:lnTo>
                    <a:pt x="194" y="251"/>
                  </a:lnTo>
                  <a:lnTo>
                    <a:pt x="202" y="245"/>
                  </a:lnTo>
                  <a:lnTo>
                    <a:pt x="211" y="239"/>
                  </a:lnTo>
                  <a:lnTo>
                    <a:pt x="219" y="232"/>
                  </a:lnTo>
                  <a:lnTo>
                    <a:pt x="226" y="228"/>
                  </a:lnTo>
                  <a:lnTo>
                    <a:pt x="232" y="223"/>
                  </a:lnTo>
                  <a:lnTo>
                    <a:pt x="237" y="222"/>
                  </a:lnTo>
                  <a:lnTo>
                    <a:pt x="238" y="220"/>
                  </a:lnTo>
                  <a:lnTo>
                    <a:pt x="240" y="220"/>
                  </a:lnTo>
                  <a:lnTo>
                    <a:pt x="244" y="222"/>
                  </a:lnTo>
                  <a:lnTo>
                    <a:pt x="249" y="228"/>
                  </a:lnTo>
                  <a:lnTo>
                    <a:pt x="250" y="237"/>
                  </a:lnTo>
                  <a:lnTo>
                    <a:pt x="249" y="245"/>
                  </a:lnTo>
                  <a:lnTo>
                    <a:pt x="243" y="248"/>
                  </a:lnTo>
                  <a:lnTo>
                    <a:pt x="234" y="252"/>
                  </a:lnTo>
                  <a:lnTo>
                    <a:pt x="223" y="260"/>
                  </a:lnTo>
                  <a:lnTo>
                    <a:pt x="214" y="275"/>
                  </a:lnTo>
                  <a:lnTo>
                    <a:pt x="214" y="293"/>
                  </a:lnTo>
                  <a:lnTo>
                    <a:pt x="222" y="308"/>
                  </a:lnTo>
                  <a:lnTo>
                    <a:pt x="238" y="313"/>
                  </a:lnTo>
                  <a:lnTo>
                    <a:pt x="250" y="309"/>
                  </a:lnTo>
                  <a:lnTo>
                    <a:pt x="263" y="305"/>
                  </a:lnTo>
                  <a:lnTo>
                    <a:pt x="275" y="300"/>
                  </a:lnTo>
                  <a:lnTo>
                    <a:pt x="287" y="296"/>
                  </a:lnTo>
                  <a:lnTo>
                    <a:pt x="299" y="290"/>
                  </a:lnTo>
                  <a:lnTo>
                    <a:pt x="309" y="287"/>
                  </a:lnTo>
                  <a:lnTo>
                    <a:pt x="317" y="284"/>
                  </a:lnTo>
                  <a:lnTo>
                    <a:pt x="323" y="284"/>
                  </a:lnTo>
                  <a:lnTo>
                    <a:pt x="332" y="291"/>
                  </a:lnTo>
                  <a:lnTo>
                    <a:pt x="341" y="305"/>
                  </a:lnTo>
                  <a:lnTo>
                    <a:pt x="349" y="319"/>
                  </a:lnTo>
                  <a:lnTo>
                    <a:pt x="355" y="328"/>
                  </a:lnTo>
                  <a:lnTo>
                    <a:pt x="346" y="329"/>
                  </a:lnTo>
                  <a:lnTo>
                    <a:pt x="337" y="331"/>
                  </a:lnTo>
                  <a:lnTo>
                    <a:pt x="329" y="335"/>
                  </a:lnTo>
                  <a:lnTo>
                    <a:pt x="321" y="340"/>
                  </a:lnTo>
                  <a:lnTo>
                    <a:pt x="315" y="344"/>
                  </a:lnTo>
                  <a:lnTo>
                    <a:pt x="311" y="347"/>
                  </a:lnTo>
                  <a:lnTo>
                    <a:pt x="308" y="350"/>
                  </a:lnTo>
                  <a:lnTo>
                    <a:pt x="306" y="352"/>
                  </a:lnTo>
                  <a:lnTo>
                    <a:pt x="303" y="352"/>
                  </a:lnTo>
                  <a:lnTo>
                    <a:pt x="296" y="350"/>
                  </a:lnTo>
                  <a:lnTo>
                    <a:pt x="284" y="349"/>
                  </a:lnTo>
                  <a:lnTo>
                    <a:pt x="272" y="347"/>
                  </a:lnTo>
                  <a:lnTo>
                    <a:pt x="258" y="347"/>
                  </a:lnTo>
                  <a:lnTo>
                    <a:pt x="246" y="349"/>
                  </a:lnTo>
                  <a:lnTo>
                    <a:pt x="238" y="352"/>
                  </a:lnTo>
                  <a:lnTo>
                    <a:pt x="235" y="356"/>
                  </a:lnTo>
                  <a:lnTo>
                    <a:pt x="232" y="373"/>
                  </a:lnTo>
                  <a:lnTo>
                    <a:pt x="226" y="393"/>
                  </a:lnTo>
                  <a:lnTo>
                    <a:pt x="213" y="409"/>
                  </a:lnTo>
                  <a:lnTo>
                    <a:pt x="194" y="412"/>
                  </a:lnTo>
                  <a:lnTo>
                    <a:pt x="182" y="409"/>
                  </a:lnTo>
                  <a:lnTo>
                    <a:pt x="166" y="408"/>
                  </a:lnTo>
                  <a:lnTo>
                    <a:pt x="148" y="409"/>
                  </a:lnTo>
                  <a:lnTo>
                    <a:pt x="128" y="411"/>
                  </a:lnTo>
                  <a:lnTo>
                    <a:pt x="110" y="414"/>
                  </a:lnTo>
                  <a:lnTo>
                    <a:pt x="92" y="420"/>
                  </a:lnTo>
                  <a:lnTo>
                    <a:pt x="78" y="429"/>
                  </a:lnTo>
                  <a:lnTo>
                    <a:pt x="68" y="439"/>
                  </a:lnTo>
                  <a:lnTo>
                    <a:pt x="60" y="450"/>
                  </a:lnTo>
                  <a:lnTo>
                    <a:pt x="52" y="459"/>
                  </a:lnTo>
                  <a:lnTo>
                    <a:pt x="46" y="466"/>
                  </a:lnTo>
                  <a:lnTo>
                    <a:pt x="39" y="474"/>
                  </a:lnTo>
                  <a:lnTo>
                    <a:pt x="33" y="480"/>
                  </a:lnTo>
                  <a:lnTo>
                    <a:pt x="27" y="486"/>
                  </a:lnTo>
                  <a:lnTo>
                    <a:pt x="21" y="492"/>
                  </a:lnTo>
                  <a:lnTo>
                    <a:pt x="16" y="500"/>
                  </a:lnTo>
                  <a:lnTo>
                    <a:pt x="12" y="507"/>
                  </a:lnTo>
                  <a:lnTo>
                    <a:pt x="7" y="513"/>
                  </a:lnTo>
                  <a:lnTo>
                    <a:pt x="3" y="521"/>
                  </a:lnTo>
                  <a:lnTo>
                    <a:pt x="0" y="528"/>
                  </a:lnTo>
                  <a:lnTo>
                    <a:pt x="1464" y="528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8" name="Freeform 12"/>
            <p:cNvSpPr>
              <a:spLocks/>
            </p:cNvSpPr>
            <p:nvPr/>
          </p:nvSpPr>
          <p:spPr bwMode="auto">
            <a:xfrm>
              <a:off x="2820" y="2170"/>
              <a:ext cx="1564" cy="527"/>
            </a:xfrm>
            <a:custGeom>
              <a:avLst/>
              <a:gdLst>
                <a:gd name="T0" fmla="*/ 84 w 1564"/>
                <a:gd name="T1" fmla="*/ 26 h 527"/>
                <a:gd name="T2" fmla="*/ 36 w 1564"/>
                <a:gd name="T3" fmla="*/ 25 h 527"/>
                <a:gd name="T4" fmla="*/ 10 w 1564"/>
                <a:gd name="T5" fmla="*/ 31 h 527"/>
                <a:gd name="T6" fmla="*/ 16 w 1564"/>
                <a:gd name="T7" fmla="*/ 108 h 527"/>
                <a:gd name="T8" fmla="*/ 48 w 1564"/>
                <a:gd name="T9" fmla="*/ 127 h 527"/>
                <a:gd name="T10" fmla="*/ 86 w 1564"/>
                <a:gd name="T11" fmla="*/ 105 h 527"/>
                <a:gd name="T12" fmla="*/ 136 w 1564"/>
                <a:gd name="T13" fmla="*/ 44 h 527"/>
                <a:gd name="T14" fmla="*/ 183 w 1564"/>
                <a:gd name="T15" fmla="*/ 26 h 527"/>
                <a:gd name="T16" fmla="*/ 223 w 1564"/>
                <a:gd name="T17" fmla="*/ 43 h 527"/>
                <a:gd name="T18" fmla="*/ 260 w 1564"/>
                <a:gd name="T19" fmla="*/ 89 h 527"/>
                <a:gd name="T20" fmla="*/ 311 w 1564"/>
                <a:gd name="T21" fmla="*/ 70 h 527"/>
                <a:gd name="T22" fmla="*/ 350 w 1564"/>
                <a:gd name="T23" fmla="*/ 82 h 527"/>
                <a:gd name="T24" fmla="*/ 393 w 1564"/>
                <a:gd name="T25" fmla="*/ 20 h 527"/>
                <a:gd name="T26" fmla="*/ 431 w 1564"/>
                <a:gd name="T27" fmla="*/ 35 h 527"/>
                <a:gd name="T28" fmla="*/ 465 w 1564"/>
                <a:gd name="T29" fmla="*/ 43 h 527"/>
                <a:gd name="T30" fmla="*/ 511 w 1564"/>
                <a:gd name="T31" fmla="*/ 58 h 527"/>
                <a:gd name="T32" fmla="*/ 530 w 1564"/>
                <a:gd name="T33" fmla="*/ 96 h 527"/>
                <a:gd name="T34" fmla="*/ 482 w 1564"/>
                <a:gd name="T35" fmla="*/ 99 h 527"/>
                <a:gd name="T36" fmla="*/ 440 w 1564"/>
                <a:gd name="T37" fmla="*/ 91 h 527"/>
                <a:gd name="T38" fmla="*/ 394 w 1564"/>
                <a:gd name="T39" fmla="*/ 102 h 527"/>
                <a:gd name="T40" fmla="*/ 372 w 1564"/>
                <a:gd name="T41" fmla="*/ 147 h 527"/>
                <a:gd name="T42" fmla="*/ 426 w 1564"/>
                <a:gd name="T43" fmla="*/ 166 h 527"/>
                <a:gd name="T44" fmla="*/ 417 w 1564"/>
                <a:gd name="T45" fmla="*/ 221 h 527"/>
                <a:gd name="T46" fmla="*/ 450 w 1564"/>
                <a:gd name="T47" fmla="*/ 266 h 527"/>
                <a:gd name="T48" fmla="*/ 485 w 1564"/>
                <a:gd name="T49" fmla="*/ 317 h 527"/>
                <a:gd name="T50" fmla="*/ 521 w 1564"/>
                <a:gd name="T51" fmla="*/ 390 h 527"/>
                <a:gd name="T52" fmla="*/ 568 w 1564"/>
                <a:gd name="T53" fmla="*/ 428 h 527"/>
                <a:gd name="T54" fmla="*/ 598 w 1564"/>
                <a:gd name="T55" fmla="*/ 426 h 527"/>
                <a:gd name="T56" fmla="*/ 624 w 1564"/>
                <a:gd name="T57" fmla="*/ 400 h 527"/>
                <a:gd name="T58" fmla="*/ 657 w 1564"/>
                <a:gd name="T59" fmla="*/ 354 h 527"/>
                <a:gd name="T60" fmla="*/ 703 w 1564"/>
                <a:gd name="T61" fmla="*/ 323 h 527"/>
                <a:gd name="T62" fmla="*/ 639 w 1564"/>
                <a:gd name="T63" fmla="*/ 302 h 527"/>
                <a:gd name="T64" fmla="*/ 585 w 1564"/>
                <a:gd name="T65" fmla="*/ 262 h 527"/>
                <a:gd name="T66" fmla="*/ 622 w 1564"/>
                <a:gd name="T67" fmla="*/ 230 h 527"/>
                <a:gd name="T68" fmla="*/ 650 w 1564"/>
                <a:gd name="T69" fmla="*/ 263 h 527"/>
                <a:gd name="T70" fmla="*/ 686 w 1564"/>
                <a:gd name="T71" fmla="*/ 281 h 527"/>
                <a:gd name="T72" fmla="*/ 757 w 1564"/>
                <a:gd name="T73" fmla="*/ 295 h 527"/>
                <a:gd name="T74" fmla="*/ 811 w 1564"/>
                <a:gd name="T75" fmla="*/ 328 h 527"/>
                <a:gd name="T76" fmla="*/ 849 w 1564"/>
                <a:gd name="T77" fmla="*/ 355 h 527"/>
                <a:gd name="T78" fmla="*/ 870 w 1564"/>
                <a:gd name="T79" fmla="*/ 429 h 527"/>
                <a:gd name="T80" fmla="*/ 920 w 1564"/>
                <a:gd name="T81" fmla="*/ 494 h 527"/>
                <a:gd name="T82" fmla="*/ 941 w 1564"/>
                <a:gd name="T83" fmla="*/ 413 h 527"/>
                <a:gd name="T84" fmla="*/ 999 w 1564"/>
                <a:gd name="T85" fmla="*/ 354 h 527"/>
                <a:gd name="T86" fmla="*/ 1034 w 1564"/>
                <a:gd name="T87" fmla="*/ 336 h 527"/>
                <a:gd name="T88" fmla="*/ 1071 w 1564"/>
                <a:gd name="T89" fmla="*/ 349 h 527"/>
                <a:gd name="T90" fmla="*/ 1109 w 1564"/>
                <a:gd name="T91" fmla="*/ 437 h 527"/>
                <a:gd name="T92" fmla="*/ 1127 w 1564"/>
                <a:gd name="T93" fmla="*/ 514 h 527"/>
                <a:gd name="T94" fmla="*/ 1174 w 1564"/>
                <a:gd name="T95" fmla="*/ 527 h 527"/>
                <a:gd name="T96" fmla="*/ 1171 w 1564"/>
                <a:gd name="T97" fmla="*/ 468 h 527"/>
                <a:gd name="T98" fmla="*/ 1213 w 1564"/>
                <a:gd name="T99" fmla="*/ 453 h 527"/>
                <a:gd name="T100" fmla="*/ 1245 w 1564"/>
                <a:gd name="T101" fmla="*/ 411 h 527"/>
                <a:gd name="T102" fmla="*/ 1215 w 1564"/>
                <a:gd name="T103" fmla="*/ 370 h 527"/>
                <a:gd name="T104" fmla="*/ 1248 w 1564"/>
                <a:gd name="T105" fmla="*/ 340 h 527"/>
                <a:gd name="T106" fmla="*/ 1303 w 1564"/>
                <a:gd name="T107" fmla="*/ 317 h 527"/>
                <a:gd name="T108" fmla="*/ 1345 w 1564"/>
                <a:gd name="T109" fmla="*/ 286 h 527"/>
                <a:gd name="T110" fmla="*/ 1377 w 1564"/>
                <a:gd name="T111" fmla="*/ 222 h 527"/>
                <a:gd name="T112" fmla="*/ 1381 w 1564"/>
                <a:gd name="T113" fmla="*/ 150 h 527"/>
                <a:gd name="T114" fmla="*/ 1414 w 1564"/>
                <a:gd name="T115" fmla="*/ 114 h 527"/>
                <a:gd name="T116" fmla="*/ 1436 w 1564"/>
                <a:gd name="T117" fmla="*/ 168 h 527"/>
                <a:gd name="T118" fmla="*/ 1470 w 1564"/>
                <a:gd name="T119" fmla="*/ 136 h 527"/>
                <a:gd name="T120" fmla="*/ 1520 w 1564"/>
                <a:gd name="T121" fmla="*/ 58 h 527"/>
                <a:gd name="T122" fmla="*/ 1561 w 1564"/>
                <a:gd name="T123" fmla="*/ 5 h 52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564"/>
                <a:gd name="T187" fmla="*/ 0 h 527"/>
                <a:gd name="T188" fmla="*/ 1564 w 1564"/>
                <a:gd name="T189" fmla="*/ 527 h 52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564" h="527">
                  <a:moveTo>
                    <a:pt x="100" y="0"/>
                  </a:moveTo>
                  <a:lnTo>
                    <a:pt x="95" y="9"/>
                  </a:lnTo>
                  <a:lnTo>
                    <a:pt x="90" y="17"/>
                  </a:lnTo>
                  <a:lnTo>
                    <a:pt x="87" y="23"/>
                  </a:lnTo>
                  <a:lnTo>
                    <a:pt x="84" y="26"/>
                  </a:lnTo>
                  <a:lnTo>
                    <a:pt x="77" y="31"/>
                  </a:lnTo>
                  <a:lnTo>
                    <a:pt x="68" y="31"/>
                  </a:lnTo>
                  <a:lnTo>
                    <a:pt x="57" y="31"/>
                  </a:lnTo>
                  <a:lnTo>
                    <a:pt x="47" y="28"/>
                  </a:lnTo>
                  <a:lnTo>
                    <a:pt x="36" y="25"/>
                  </a:lnTo>
                  <a:lnTo>
                    <a:pt x="27" y="22"/>
                  </a:lnTo>
                  <a:lnTo>
                    <a:pt x="21" y="20"/>
                  </a:lnTo>
                  <a:lnTo>
                    <a:pt x="19" y="19"/>
                  </a:lnTo>
                  <a:lnTo>
                    <a:pt x="16" y="22"/>
                  </a:lnTo>
                  <a:lnTo>
                    <a:pt x="10" y="31"/>
                  </a:lnTo>
                  <a:lnTo>
                    <a:pt x="3" y="43"/>
                  </a:lnTo>
                  <a:lnTo>
                    <a:pt x="0" y="55"/>
                  </a:lnTo>
                  <a:lnTo>
                    <a:pt x="3" y="70"/>
                  </a:lnTo>
                  <a:lnTo>
                    <a:pt x="9" y="89"/>
                  </a:lnTo>
                  <a:lnTo>
                    <a:pt x="16" y="108"/>
                  </a:lnTo>
                  <a:lnTo>
                    <a:pt x="24" y="118"/>
                  </a:lnTo>
                  <a:lnTo>
                    <a:pt x="28" y="121"/>
                  </a:lnTo>
                  <a:lnTo>
                    <a:pt x="33" y="124"/>
                  </a:lnTo>
                  <a:lnTo>
                    <a:pt x="41" y="126"/>
                  </a:lnTo>
                  <a:lnTo>
                    <a:pt x="48" y="127"/>
                  </a:lnTo>
                  <a:lnTo>
                    <a:pt x="57" y="126"/>
                  </a:lnTo>
                  <a:lnTo>
                    <a:pt x="65" y="124"/>
                  </a:lnTo>
                  <a:lnTo>
                    <a:pt x="72" y="120"/>
                  </a:lnTo>
                  <a:lnTo>
                    <a:pt x="80" y="114"/>
                  </a:lnTo>
                  <a:lnTo>
                    <a:pt x="86" y="105"/>
                  </a:lnTo>
                  <a:lnTo>
                    <a:pt x="95" y="94"/>
                  </a:lnTo>
                  <a:lnTo>
                    <a:pt x="104" y="80"/>
                  </a:lnTo>
                  <a:lnTo>
                    <a:pt x="115" y="67"/>
                  </a:lnTo>
                  <a:lnTo>
                    <a:pt x="125" y="55"/>
                  </a:lnTo>
                  <a:lnTo>
                    <a:pt x="136" y="44"/>
                  </a:lnTo>
                  <a:lnTo>
                    <a:pt x="146" y="35"/>
                  </a:lnTo>
                  <a:lnTo>
                    <a:pt x="155" y="31"/>
                  </a:lnTo>
                  <a:lnTo>
                    <a:pt x="165" y="28"/>
                  </a:lnTo>
                  <a:lnTo>
                    <a:pt x="174" y="28"/>
                  </a:lnTo>
                  <a:lnTo>
                    <a:pt x="183" y="26"/>
                  </a:lnTo>
                  <a:lnTo>
                    <a:pt x="192" y="28"/>
                  </a:lnTo>
                  <a:lnTo>
                    <a:pt x="201" y="29"/>
                  </a:lnTo>
                  <a:lnTo>
                    <a:pt x="210" y="32"/>
                  </a:lnTo>
                  <a:lnTo>
                    <a:pt x="217" y="37"/>
                  </a:lnTo>
                  <a:lnTo>
                    <a:pt x="223" y="43"/>
                  </a:lnTo>
                  <a:lnTo>
                    <a:pt x="230" y="50"/>
                  </a:lnTo>
                  <a:lnTo>
                    <a:pt x="237" y="59"/>
                  </a:lnTo>
                  <a:lnTo>
                    <a:pt x="245" y="70"/>
                  </a:lnTo>
                  <a:lnTo>
                    <a:pt x="252" y="80"/>
                  </a:lnTo>
                  <a:lnTo>
                    <a:pt x="260" y="89"/>
                  </a:lnTo>
                  <a:lnTo>
                    <a:pt x="266" y="99"/>
                  </a:lnTo>
                  <a:lnTo>
                    <a:pt x="269" y="105"/>
                  </a:lnTo>
                  <a:lnTo>
                    <a:pt x="270" y="106"/>
                  </a:lnTo>
                  <a:lnTo>
                    <a:pt x="279" y="79"/>
                  </a:lnTo>
                  <a:lnTo>
                    <a:pt x="311" y="70"/>
                  </a:lnTo>
                  <a:lnTo>
                    <a:pt x="323" y="118"/>
                  </a:lnTo>
                  <a:lnTo>
                    <a:pt x="325" y="115"/>
                  </a:lnTo>
                  <a:lnTo>
                    <a:pt x="331" y="108"/>
                  </a:lnTo>
                  <a:lnTo>
                    <a:pt x="340" y="96"/>
                  </a:lnTo>
                  <a:lnTo>
                    <a:pt x="350" y="82"/>
                  </a:lnTo>
                  <a:lnTo>
                    <a:pt x="364" y="64"/>
                  </a:lnTo>
                  <a:lnTo>
                    <a:pt x="376" y="43"/>
                  </a:lnTo>
                  <a:lnTo>
                    <a:pt x="385" y="26"/>
                  </a:lnTo>
                  <a:lnTo>
                    <a:pt x="390" y="19"/>
                  </a:lnTo>
                  <a:lnTo>
                    <a:pt x="393" y="20"/>
                  </a:lnTo>
                  <a:lnTo>
                    <a:pt x="400" y="22"/>
                  </a:lnTo>
                  <a:lnTo>
                    <a:pt x="409" y="26"/>
                  </a:lnTo>
                  <a:lnTo>
                    <a:pt x="418" y="31"/>
                  </a:lnTo>
                  <a:lnTo>
                    <a:pt x="424" y="34"/>
                  </a:lnTo>
                  <a:lnTo>
                    <a:pt x="431" y="35"/>
                  </a:lnTo>
                  <a:lnTo>
                    <a:pt x="440" y="38"/>
                  </a:lnTo>
                  <a:lnTo>
                    <a:pt x="447" y="40"/>
                  </a:lnTo>
                  <a:lnTo>
                    <a:pt x="455" y="41"/>
                  </a:lnTo>
                  <a:lnTo>
                    <a:pt x="461" y="41"/>
                  </a:lnTo>
                  <a:lnTo>
                    <a:pt x="465" y="43"/>
                  </a:lnTo>
                  <a:lnTo>
                    <a:pt x="467" y="43"/>
                  </a:lnTo>
                  <a:lnTo>
                    <a:pt x="473" y="44"/>
                  </a:lnTo>
                  <a:lnTo>
                    <a:pt x="485" y="47"/>
                  </a:lnTo>
                  <a:lnTo>
                    <a:pt x="500" y="52"/>
                  </a:lnTo>
                  <a:lnTo>
                    <a:pt x="511" y="58"/>
                  </a:lnTo>
                  <a:lnTo>
                    <a:pt x="518" y="67"/>
                  </a:lnTo>
                  <a:lnTo>
                    <a:pt x="529" y="79"/>
                  </a:lnTo>
                  <a:lnTo>
                    <a:pt x="538" y="89"/>
                  </a:lnTo>
                  <a:lnTo>
                    <a:pt x="542" y="94"/>
                  </a:lnTo>
                  <a:lnTo>
                    <a:pt x="530" y="96"/>
                  </a:lnTo>
                  <a:lnTo>
                    <a:pt x="520" y="97"/>
                  </a:lnTo>
                  <a:lnTo>
                    <a:pt x="509" y="99"/>
                  </a:lnTo>
                  <a:lnTo>
                    <a:pt x="500" y="99"/>
                  </a:lnTo>
                  <a:lnTo>
                    <a:pt x="491" y="99"/>
                  </a:lnTo>
                  <a:lnTo>
                    <a:pt x="482" y="99"/>
                  </a:lnTo>
                  <a:lnTo>
                    <a:pt x="474" y="97"/>
                  </a:lnTo>
                  <a:lnTo>
                    <a:pt x="467" y="94"/>
                  </a:lnTo>
                  <a:lnTo>
                    <a:pt x="458" y="91"/>
                  </a:lnTo>
                  <a:lnTo>
                    <a:pt x="449" y="91"/>
                  </a:lnTo>
                  <a:lnTo>
                    <a:pt x="440" y="91"/>
                  </a:lnTo>
                  <a:lnTo>
                    <a:pt x="431" y="91"/>
                  </a:lnTo>
                  <a:lnTo>
                    <a:pt x="420" y="92"/>
                  </a:lnTo>
                  <a:lnTo>
                    <a:pt x="411" y="96"/>
                  </a:lnTo>
                  <a:lnTo>
                    <a:pt x="402" y="99"/>
                  </a:lnTo>
                  <a:lnTo>
                    <a:pt x="394" y="102"/>
                  </a:lnTo>
                  <a:lnTo>
                    <a:pt x="382" y="114"/>
                  </a:lnTo>
                  <a:lnTo>
                    <a:pt x="373" y="127"/>
                  </a:lnTo>
                  <a:lnTo>
                    <a:pt x="369" y="141"/>
                  </a:lnTo>
                  <a:lnTo>
                    <a:pt x="367" y="145"/>
                  </a:lnTo>
                  <a:lnTo>
                    <a:pt x="372" y="147"/>
                  </a:lnTo>
                  <a:lnTo>
                    <a:pt x="382" y="150"/>
                  </a:lnTo>
                  <a:lnTo>
                    <a:pt x="397" y="154"/>
                  </a:lnTo>
                  <a:lnTo>
                    <a:pt x="411" y="157"/>
                  </a:lnTo>
                  <a:lnTo>
                    <a:pt x="420" y="162"/>
                  </a:lnTo>
                  <a:lnTo>
                    <a:pt x="426" y="166"/>
                  </a:lnTo>
                  <a:lnTo>
                    <a:pt x="429" y="176"/>
                  </a:lnTo>
                  <a:lnTo>
                    <a:pt x="431" y="186"/>
                  </a:lnTo>
                  <a:lnTo>
                    <a:pt x="427" y="198"/>
                  </a:lnTo>
                  <a:lnTo>
                    <a:pt x="423" y="212"/>
                  </a:lnTo>
                  <a:lnTo>
                    <a:pt x="417" y="221"/>
                  </a:lnTo>
                  <a:lnTo>
                    <a:pt x="414" y="225"/>
                  </a:lnTo>
                  <a:lnTo>
                    <a:pt x="423" y="233"/>
                  </a:lnTo>
                  <a:lnTo>
                    <a:pt x="435" y="243"/>
                  </a:lnTo>
                  <a:lnTo>
                    <a:pt x="446" y="257"/>
                  </a:lnTo>
                  <a:lnTo>
                    <a:pt x="450" y="266"/>
                  </a:lnTo>
                  <a:lnTo>
                    <a:pt x="462" y="272"/>
                  </a:lnTo>
                  <a:lnTo>
                    <a:pt x="471" y="284"/>
                  </a:lnTo>
                  <a:lnTo>
                    <a:pt x="479" y="298"/>
                  </a:lnTo>
                  <a:lnTo>
                    <a:pt x="482" y="310"/>
                  </a:lnTo>
                  <a:lnTo>
                    <a:pt x="485" y="317"/>
                  </a:lnTo>
                  <a:lnTo>
                    <a:pt x="489" y="330"/>
                  </a:lnTo>
                  <a:lnTo>
                    <a:pt x="497" y="343"/>
                  </a:lnTo>
                  <a:lnTo>
                    <a:pt x="505" y="360"/>
                  </a:lnTo>
                  <a:lnTo>
                    <a:pt x="514" y="376"/>
                  </a:lnTo>
                  <a:lnTo>
                    <a:pt x="521" y="390"/>
                  </a:lnTo>
                  <a:lnTo>
                    <a:pt x="529" y="400"/>
                  </a:lnTo>
                  <a:lnTo>
                    <a:pt x="533" y="405"/>
                  </a:lnTo>
                  <a:lnTo>
                    <a:pt x="544" y="410"/>
                  </a:lnTo>
                  <a:lnTo>
                    <a:pt x="556" y="419"/>
                  </a:lnTo>
                  <a:lnTo>
                    <a:pt x="568" y="428"/>
                  </a:lnTo>
                  <a:lnTo>
                    <a:pt x="576" y="432"/>
                  </a:lnTo>
                  <a:lnTo>
                    <a:pt x="580" y="432"/>
                  </a:lnTo>
                  <a:lnTo>
                    <a:pt x="585" y="432"/>
                  </a:lnTo>
                  <a:lnTo>
                    <a:pt x="592" y="429"/>
                  </a:lnTo>
                  <a:lnTo>
                    <a:pt x="598" y="426"/>
                  </a:lnTo>
                  <a:lnTo>
                    <a:pt x="606" y="423"/>
                  </a:lnTo>
                  <a:lnTo>
                    <a:pt x="612" y="419"/>
                  </a:lnTo>
                  <a:lnTo>
                    <a:pt x="618" y="413"/>
                  </a:lnTo>
                  <a:lnTo>
                    <a:pt x="621" y="407"/>
                  </a:lnTo>
                  <a:lnTo>
                    <a:pt x="624" y="400"/>
                  </a:lnTo>
                  <a:lnTo>
                    <a:pt x="629" y="391"/>
                  </a:lnTo>
                  <a:lnTo>
                    <a:pt x="636" y="382"/>
                  </a:lnTo>
                  <a:lnTo>
                    <a:pt x="642" y="372"/>
                  </a:lnTo>
                  <a:lnTo>
                    <a:pt x="650" y="363"/>
                  </a:lnTo>
                  <a:lnTo>
                    <a:pt x="657" y="354"/>
                  </a:lnTo>
                  <a:lnTo>
                    <a:pt x="665" y="348"/>
                  </a:lnTo>
                  <a:lnTo>
                    <a:pt x="671" y="343"/>
                  </a:lnTo>
                  <a:lnTo>
                    <a:pt x="683" y="337"/>
                  </a:lnTo>
                  <a:lnTo>
                    <a:pt x="695" y="330"/>
                  </a:lnTo>
                  <a:lnTo>
                    <a:pt x="703" y="323"/>
                  </a:lnTo>
                  <a:lnTo>
                    <a:pt x="706" y="320"/>
                  </a:lnTo>
                  <a:lnTo>
                    <a:pt x="689" y="316"/>
                  </a:lnTo>
                  <a:lnTo>
                    <a:pt x="672" y="311"/>
                  </a:lnTo>
                  <a:lnTo>
                    <a:pt x="656" y="307"/>
                  </a:lnTo>
                  <a:lnTo>
                    <a:pt x="639" y="302"/>
                  </a:lnTo>
                  <a:lnTo>
                    <a:pt x="624" y="296"/>
                  </a:lnTo>
                  <a:lnTo>
                    <a:pt x="610" y="290"/>
                  </a:lnTo>
                  <a:lnTo>
                    <a:pt x="600" y="284"/>
                  </a:lnTo>
                  <a:lnTo>
                    <a:pt x="592" y="277"/>
                  </a:lnTo>
                  <a:lnTo>
                    <a:pt x="585" y="262"/>
                  </a:lnTo>
                  <a:lnTo>
                    <a:pt x="583" y="248"/>
                  </a:lnTo>
                  <a:lnTo>
                    <a:pt x="589" y="236"/>
                  </a:lnTo>
                  <a:lnTo>
                    <a:pt x="600" y="227"/>
                  </a:lnTo>
                  <a:lnTo>
                    <a:pt x="612" y="225"/>
                  </a:lnTo>
                  <a:lnTo>
                    <a:pt x="622" y="230"/>
                  </a:lnTo>
                  <a:lnTo>
                    <a:pt x="632" y="239"/>
                  </a:lnTo>
                  <a:lnTo>
                    <a:pt x="638" y="248"/>
                  </a:lnTo>
                  <a:lnTo>
                    <a:pt x="641" y="253"/>
                  </a:lnTo>
                  <a:lnTo>
                    <a:pt x="644" y="257"/>
                  </a:lnTo>
                  <a:lnTo>
                    <a:pt x="650" y="263"/>
                  </a:lnTo>
                  <a:lnTo>
                    <a:pt x="656" y="269"/>
                  </a:lnTo>
                  <a:lnTo>
                    <a:pt x="662" y="275"/>
                  </a:lnTo>
                  <a:lnTo>
                    <a:pt x="669" y="280"/>
                  </a:lnTo>
                  <a:lnTo>
                    <a:pt x="677" y="281"/>
                  </a:lnTo>
                  <a:lnTo>
                    <a:pt x="686" y="281"/>
                  </a:lnTo>
                  <a:lnTo>
                    <a:pt x="697" y="281"/>
                  </a:lnTo>
                  <a:lnTo>
                    <a:pt x="710" y="281"/>
                  </a:lnTo>
                  <a:lnTo>
                    <a:pt x="725" y="284"/>
                  </a:lnTo>
                  <a:lnTo>
                    <a:pt x="742" y="289"/>
                  </a:lnTo>
                  <a:lnTo>
                    <a:pt x="757" y="295"/>
                  </a:lnTo>
                  <a:lnTo>
                    <a:pt x="772" y="301"/>
                  </a:lnTo>
                  <a:lnTo>
                    <a:pt x="786" y="307"/>
                  </a:lnTo>
                  <a:lnTo>
                    <a:pt x="795" y="314"/>
                  </a:lnTo>
                  <a:lnTo>
                    <a:pt x="802" y="322"/>
                  </a:lnTo>
                  <a:lnTo>
                    <a:pt x="811" y="328"/>
                  </a:lnTo>
                  <a:lnTo>
                    <a:pt x="820" y="334"/>
                  </a:lnTo>
                  <a:lnTo>
                    <a:pt x="830" y="339"/>
                  </a:lnTo>
                  <a:lnTo>
                    <a:pt x="839" y="343"/>
                  </a:lnTo>
                  <a:lnTo>
                    <a:pt x="845" y="349"/>
                  </a:lnTo>
                  <a:lnTo>
                    <a:pt x="849" y="355"/>
                  </a:lnTo>
                  <a:lnTo>
                    <a:pt x="852" y="363"/>
                  </a:lnTo>
                  <a:lnTo>
                    <a:pt x="855" y="381"/>
                  </a:lnTo>
                  <a:lnTo>
                    <a:pt x="858" y="397"/>
                  </a:lnTo>
                  <a:lnTo>
                    <a:pt x="863" y="416"/>
                  </a:lnTo>
                  <a:lnTo>
                    <a:pt x="870" y="429"/>
                  </a:lnTo>
                  <a:lnTo>
                    <a:pt x="879" y="443"/>
                  </a:lnTo>
                  <a:lnTo>
                    <a:pt x="888" y="459"/>
                  </a:lnTo>
                  <a:lnTo>
                    <a:pt x="899" y="476"/>
                  </a:lnTo>
                  <a:lnTo>
                    <a:pt x="910" y="488"/>
                  </a:lnTo>
                  <a:lnTo>
                    <a:pt x="920" y="494"/>
                  </a:lnTo>
                  <a:lnTo>
                    <a:pt x="928" y="496"/>
                  </a:lnTo>
                  <a:lnTo>
                    <a:pt x="932" y="488"/>
                  </a:lnTo>
                  <a:lnTo>
                    <a:pt x="934" y="467"/>
                  </a:lnTo>
                  <a:lnTo>
                    <a:pt x="935" y="440"/>
                  </a:lnTo>
                  <a:lnTo>
                    <a:pt x="941" y="413"/>
                  </a:lnTo>
                  <a:lnTo>
                    <a:pt x="952" y="391"/>
                  </a:lnTo>
                  <a:lnTo>
                    <a:pt x="970" y="373"/>
                  </a:lnTo>
                  <a:lnTo>
                    <a:pt x="981" y="366"/>
                  </a:lnTo>
                  <a:lnTo>
                    <a:pt x="990" y="360"/>
                  </a:lnTo>
                  <a:lnTo>
                    <a:pt x="999" y="354"/>
                  </a:lnTo>
                  <a:lnTo>
                    <a:pt x="1008" y="349"/>
                  </a:lnTo>
                  <a:lnTo>
                    <a:pt x="1015" y="345"/>
                  </a:lnTo>
                  <a:lnTo>
                    <a:pt x="1023" y="342"/>
                  </a:lnTo>
                  <a:lnTo>
                    <a:pt x="1029" y="339"/>
                  </a:lnTo>
                  <a:lnTo>
                    <a:pt x="1034" y="336"/>
                  </a:lnTo>
                  <a:lnTo>
                    <a:pt x="1046" y="326"/>
                  </a:lnTo>
                  <a:lnTo>
                    <a:pt x="1059" y="314"/>
                  </a:lnTo>
                  <a:lnTo>
                    <a:pt x="1070" y="310"/>
                  </a:lnTo>
                  <a:lnTo>
                    <a:pt x="1073" y="325"/>
                  </a:lnTo>
                  <a:lnTo>
                    <a:pt x="1071" y="349"/>
                  </a:lnTo>
                  <a:lnTo>
                    <a:pt x="1071" y="367"/>
                  </a:lnTo>
                  <a:lnTo>
                    <a:pt x="1076" y="384"/>
                  </a:lnTo>
                  <a:lnTo>
                    <a:pt x="1088" y="400"/>
                  </a:lnTo>
                  <a:lnTo>
                    <a:pt x="1100" y="419"/>
                  </a:lnTo>
                  <a:lnTo>
                    <a:pt x="1109" y="437"/>
                  </a:lnTo>
                  <a:lnTo>
                    <a:pt x="1115" y="455"/>
                  </a:lnTo>
                  <a:lnTo>
                    <a:pt x="1120" y="468"/>
                  </a:lnTo>
                  <a:lnTo>
                    <a:pt x="1123" y="483"/>
                  </a:lnTo>
                  <a:lnTo>
                    <a:pt x="1124" y="500"/>
                  </a:lnTo>
                  <a:lnTo>
                    <a:pt x="1127" y="514"/>
                  </a:lnTo>
                  <a:lnTo>
                    <a:pt x="1127" y="520"/>
                  </a:lnTo>
                  <a:lnTo>
                    <a:pt x="1154" y="500"/>
                  </a:lnTo>
                  <a:lnTo>
                    <a:pt x="1157" y="506"/>
                  </a:lnTo>
                  <a:lnTo>
                    <a:pt x="1165" y="517"/>
                  </a:lnTo>
                  <a:lnTo>
                    <a:pt x="1174" y="527"/>
                  </a:lnTo>
                  <a:lnTo>
                    <a:pt x="1183" y="527"/>
                  </a:lnTo>
                  <a:lnTo>
                    <a:pt x="1185" y="517"/>
                  </a:lnTo>
                  <a:lnTo>
                    <a:pt x="1179" y="500"/>
                  </a:lnTo>
                  <a:lnTo>
                    <a:pt x="1171" y="483"/>
                  </a:lnTo>
                  <a:lnTo>
                    <a:pt x="1171" y="468"/>
                  </a:lnTo>
                  <a:lnTo>
                    <a:pt x="1177" y="459"/>
                  </a:lnTo>
                  <a:lnTo>
                    <a:pt x="1185" y="456"/>
                  </a:lnTo>
                  <a:lnTo>
                    <a:pt x="1194" y="456"/>
                  </a:lnTo>
                  <a:lnTo>
                    <a:pt x="1203" y="456"/>
                  </a:lnTo>
                  <a:lnTo>
                    <a:pt x="1213" y="453"/>
                  </a:lnTo>
                  <a:lnTo>
                    <a:pt x="1225" y="447"/>
                  </a:lnTo>
                  <a:lnTo>
                    <a:pt x="1236" y="438"/>
                  </a:lnTo>
                  <a:lnTo>
                    <a:pt x="1247" y="429"/>
                  </a:lnTo>
                  <a:lnTo>
                    <a:pt x="1250" y="420"/>
                  </a:lnTo>
                  <a:lnTo>
                    <a:pt x="1245" y="411"/>
                  </a:lnTo>
                  <a:lnTo>
                    <a:pt x="1238" y="402"/>
                  </a:lnTo>
                  <a:lnTo>
                    <a:pt x="1235" y="393"/>
                  </a:lnTo>
                  <a:lnTo>
                    <a:pt x="1230" y="384"/>
                  </a:lnTo>
                  <a:lnTo>
                    <a:pt x="1222" y="376"/>
                  </a:lnTo>
                  <a:lnTo>
                    <a:pt x="1215" y="370"/>
                  </a:lnTo>
                  <a:lnTo>
                    <a:pt x="1215" y="361"/>
                  </a:lnTo>
                  <a:lnTo>
                    <a:pt x="1219" y="357"/>
                  </a:lnTo>
                  <a:lnTo>
                    <a:pt x="1227" y="351"/>
                  </a:lnTo>
                  <a:lnTo>
                    <a:pt x="1238" y="346"/>
                  </a:lnTo>
                  <a:lnTo>
                    <a:pt x="1248" y="340"/>
                  </a:lnTo>
                  <a:lnTo>
                    <a:pt x="1262" y="334"/>
                  </a:lnTo>
                  <a:lnTo>
                    <a:pt x="1274" y="330"/>
                  </a:lnTo>
                  <a:lnTo>
                    <a:pt x="1284" y="325"/>
                  </a:lnTo>
                  <a:lnTo>
                    <a:pt x="1295" y="320"/>
                  </a:lnTo>
                  <a:lnTo>
                    <a:pt x="1303" y="317"/>
                  </a:lnTo>
                  <a:lnTo>
                    <a:pt x="1312" y="311"/>
                  </a:lnTo>
                  <a:lnTo>
                    <a:pt x="1319" y="307"/>
                  </a:lnTo>
                  <a:lnTo>
                    <a:pt x="1328" y="299"/>
                  </a:lnTo>
                  <a:lnTo>
                    <a:pt x="1336" y="293"/>
                  </a:lnTo>
                  <a:lnTo>
                    <a:pt x="1345" y="286"/>
                  </a:lnTo>
                  <a:lnTo>
                    <a:pt x="1352" y="280"/>
                  </a:lnTo>
                  <a:lnTo>
                    <a:pt x="1360" y="274"/>
                  </a:lnTo>
                  <a:lnTo>
                    <a:pt x="1372" y="259"/>
                  </a:lnTo>
                  <a:lnTo>
                    <a:pt x="1378" y="240"/>
                  </a:lnTo>
                  <a:lnTo>
                    <a:pt x="1377" y="222"/>
                  </a:lnTo>
                  <a:lnTo>
                    <a:pt x="1372" y="206"/>
                  </a:lnTo>
                  <a:lnTo>
                    <a:pt x="1368" y="192"/>
                  </a:lnTo>
                  <a:lnTo>
                    <a:pt x="1368" y="177"/>
                  </a:lnTo>
                  <a:lnTo>
                    <a:pt x="1372" y="163"/>
                  </a:lnTo>
                  <a:lnTo>
                    <a:pt x="1381" y="150"/>
                  </a:lnTo>
                  <a:lnTo>
                    <a:pt x="1387" y="142"/>
                  </a:lnTo>
                  <a:lnTo>
                    <a:pt x="1393" y="133"/>
                  </a:lnTo>
                  <a:lnTo>
                    <a:pt x="1401" y="126"/>
                  </a:lnTo>
                  <a:lnTo>
                    <a:pt x="1407" y="118"/>
                  </a:lnTo>
                  <a:lnTo>
                    <a:pt x="1414" y="114"/>
                  </a:lnTo>
                  <a:lnTo>
                    <a:pt x="1419" y="112"/>
                  </a:lnTo>
                  <a:lnTo>
                    <a:pt x="1425" y="115"/>
                  </a:lnTo>
                  <a:lnTo>
                    <a:pt x="1428" y="123"/>
                  </a:lnTo>
                  <a:lnTo>
                    <a:pt x="1433" y="145"/>
                  </a:lnTo>
                  <a:lnTo>
                    <a:pt x="1436" y="168"/>
                  </a:lnTo>
                  <a:lnTo>
                    <a:pt x="1437" y="186"/>
                  </a:lnTo>
                  <a:lnTo>
                    <a:pt x="1437" y="194"/>
                  </a:lnTo>
                  <a:lnTo>
                    <a:pt x="1454" y="179"/>
                  </a:lnTo>
                  <a:lnTo>
                    <a:pt x="1464" y="157"/>
                  </a:lnTo>
                  <a:lnTo>
                    <a:pt x="1470" y="136"/>
                  </a:lnTo>
                  <a:lnTo>
                    <a:pt x="1476" y="123"/>
                  </a:lnTo>
                  <a:lnTo>
                    <a:pt x="1485" y="109"/>
                  </a:lnTo>
                  <a:lnTo>
                    <a:pt x="1496" y="89"/>
                  </a:lnTo>
                  <a:lnTo>
                    <a:pt x="1510" y="70"/>
                  </a:lnTo>
                  <a:lnTo>
                    <a:pt x="1520" y="58"/>
                  </a:lnTo>
                  <a:lnTo>
                    <a:pt x="1529" y="49"/>
                  </a:lnTo>
                  <a:lnTo>
                    <a:pt x="1540" y="34"/>
                  </a:lnTo>
                  <a:lnTo>
                    <a:pt x="1550" y="19"/>
                  </a:lnTo>
                  <a:lnTo>
                    <a:pt x="1560" y="6"/>
                  </a:lnTo>
                  <a:lnTo>
                    <a:pt x="1561" y="5"/>
                  </a:lnTo>
                  <a:lnTo>
                    <a:pt x="1563" y="3"/>
                  </a:lnTo>
                  <a:lnTo>
                    <a:pt x="1563" y="2"/>
                  </a:lnTo>
                  <a:lnTo>
                    <a:pt x="1564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79" name="Freeform 13"/>
            <p:cNvSpPr>
              <a:spLocks/>
            </p:cNvSpPr>
            <p:nvPr/>
          </p:nvSpPr>
          <p:spPr bwMode="auto">
            <a:xfrm>
              <a:off x="2708" y="2317"/>
              <a:ext cx="701" cy="817"/>
            </a:xfrm>
            <a:custGeom>
              <a:avLst/>
              <a:gdLst>
                <a:gd name="T0" fmla="*/ 481 w 701"/>
                <a:gd name="T1" fmla="*/ 80 h 817"/>
                <a:gd name="T2" fmla="*/ 449 w 701"/>
                <a:gd name="T3" fmla="*/ 66 h 817"/>
                <a:gd name="T4" fmla="*/ 426 w 701"/>
                <a:gd name="T5" fmla="*/ 65 h 817"/>
                <a:gd name="T6" fmla="*/ 399 w 701"/>
                <a:gd name="T7" fmla="*/ 80 h 817"/>
                <a:gd name="T8" fmla="*/ 363 w 701"/>
                <a:gd name="T9" fmla="*/ 80 h 817"/>
                <a:gd name="T10" fmla="*/ 322 w 701"/>
                <a:gd name="T11" fmla="*/ 56 h 817"/>
                <a:gd name="T12" fmla="*/ 284 w 701"/>
                <a:gd name="T13" fmla="*/ 18 h 817"/>
                <a:gd name="T14" fmla="*/ 236 w 701"/>
                <a:gd name="T15" fmla="*/ 0 h 817"/>
                <a:gd name="T16" fmla="*/ 199 w 701"/>
                <a:gd name="T17" fmla="*/ 13 h 817"/>
                <a:gd name="T18" fmla="*/ 153 w 701"/>
                <a:gd name="T19" fmla="*/ 22 h 817"/>
                <a:gd name="T20" fmla="*/ 116 w 701"/>
                <a:gd name="T21" fmla="*/ 53 h 817"/>
                <a:gd name="T22" fmla="*/ 82 w 701"/>
                <a:gd name="T23" fmla="*/ 95 h 817"/>
                <a:gd name="T24" fmla="*/ 53 w 701"/>
                <a:gd name="T25" fmla="*/ 124 h 817"/>
                <a:gd name="T26" fmla="*/ 18 w 701"/>
                <a:gd name="T27" fmla="*/ 154 h 817"/>
                <a:gd name="T28" fmla="*/ 3 w 701"/>
                <a:gd name="T29" fmla="*/ 211 h 817"/>
                <a:gd name="T30" fmla="*/ 9 w 701"/>
                <a:gd name="T31" fmla="*/ 273 h 817"/>
                <a:gd name="T32" fmla="*/ 36 w 701"/>
                <a:gd name="T33" fmla="*/ 341 h 817"/>
                <a:gd name="T34" fmla="*/ 104 w 701"/>
                <a:gd name="T35" fmla="*/ 362 h 817"/>
                <a:gd name="T36" fmla="*/ 183 w 701"/>
                <a:gd name="T37" fmla="*/ 367 h 817"/>
                <a:gd name="T38" fmla="*/ 225 w 701"/>
                <a:gd name="T39" fmla="*/ 364 h 817"/>
                <a:gd name="T40" fmla="*/ 257 w 701"/>
                <a:gd name="T41" fmla="*/ 373 h 817"/>
                <a:gd name="T42" fmla="*/ 286 w 701"/>
                <a:gd name="T43" fmla="*/ 410 h 817"/>
                <a:gd name="T44" fmla="*/ 287 w 701"/>
                <a:gd name="T45" fmla="*/ 454 h 817"/>
                <a:gd name="T46" fmla="*/ 319 w 701"/>
                <a:gd name="T47" fmla="*/ 494 h 817"/>
                <a:gd name="T48" fmla="*/ 313 w 701"/>
                <a:gd name="T49" fmla="*/ 561 h 817"/>
                <a:gd name="T50" fmla="*/ 302 w 701"/>
                <a:gd name="T51" fmla="*/ 613 h 817"/>
                <a:gd name="T52" fmla="*/ 323 w 701"/>
                <a:gd name="T53" fmla="*/ 667 h 817"/>
                <a:gd name="T54" fmla="*/ 354 w 701"/>
                <a:gd name="T55" fmla="*/ 723 h 817"/>
                <a:gd name="T56" fmla="*/ 379 w 701"/>
                <a:gd name="T57" fmla="*/ 798 h 817"/>
                <a:gd name="T58" fmla="*/ 416 w 701"/>
                <a:gd name="T59" fmla="*/ 817 h 817"/>
                <a:gd name="T60" fmla="*/ 462 w 701"/>
                <a:gd name="T61" fmla="*/ 806 h 817"/>
                <a:gd name="T62" fmla="*/ 494 w 701"/>
                <a:gd name="T63" fmla="*/ 774 h 817"/>
                <a:gd name="T64" fmla="*/ 526 w 701"/>
                <a:gd name="T65" fmla="*/ 749 h 817"/>
                <a:gd name="T66" fmla="*/ 527 w 701"/>
                <a:gd name="T67" fmla="*/ 702 h 817"/>
                <a:gd name="T68" fmla="*/ 553 w 701"/>
                <a:gd name="T69" fmla="*/ 688 h 817"/>
                <a:gd name="T70" fmla="*/ 561 w 701"/>
                <a:gd name="T71" fmla="*/ 657 h 817"/>
                <a:gd name="T72" fmla="*/ 594 w 701"/>
                <a:gd name="T73" fmla="*/ 617 h 817"/>
                <a:gd name="T74" fmla="*/ 606 w 701"/>
                <a:gd name="T75" fmla="*/ 543 h 817"/>
                <a:gd name="T76" fmla="*/ 585 w 701"/>
                <a:gd name="T77" fmla="*/ 497 h 817"/>
                <a:gd name="T78" fmla="*/ 614 w 701"/>
                <a:gd name="T79" fmla="*/ 442 h 817"/>
                <a:gd name="T80" fmla="*/ 657 w 701"/>
                <a:gd name="T81" fmla="*/ 377 h 817"/>
                <a:gd name="T82" fmla="*/ 698 w 701"/>
                <a:gd name="T83" fmla="*/ 317 h 817"/>
                <a:gd name="T84" fmla="*/ 672 w 701"/>
                <a:gd name="T85" fmla="*/ 314 h 817"/>
                <a:gd name="T86" fmla="*/ 638 w 701"/>
                <a:gd name="T87" fmla="*/ 297 h 817"/>
                <a:gd name="T88" fmla="*/ 597 w 701"/>
                <a:gd name="T89" fmla="*/ 261 h 817"/>
                <a:gd name="T90" fmla="*/ 559 w 701"/>
                <a:gd name="T91" fmla="*/ 198 h 817"/>
                <a:gd name="T92" fmla="*/ 550 w 701"/>
                <a:gd name="T93" fmla="*/ 115 h 817"/>
                <a:gd name="T94" fmla="*/ 521 w 701"/>
                <a:gd name="T95" fmla="*/ 84 h 81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01"/>
                <a:gd name="T145" fmla="*/ 0 h 817"/>
                <a:gd name="T146" fmla="*/ 701 w 701"/>
                <a:gd name="T147" fmla="*/ 817 h 81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01" h="817">
                  <a:moveTo>
                    <a:pt x="511" y="83"/>
                  </a:moveTo>
                  <a:lnTo>
                    <a:pt x="502" y="83"/>
                  </a:lnTo>
                  <a:lnTo>
                    <a:pt x="491" y="83"/>
                  </a:lnTo>
                  <a:lnTo>
                    <a:pt x="481" y="80"/>
                  </a:lnTo>
                  <a:lnTo>
                    <a:pt x="471" y="77"/>
                  </a:lnTo>
                  <a:lnTo>
                    <a:pt x="462" y="74"/>
                  </a:lnTo>
                  <a:lnTo>
                    <a:pt x="455" y="69"/>
                  </a:lnTo>
                  <a:lnTo>
                    <a:pt x="449" y="66"/>
                  </a:lnTo>
                  <a:lnTo>
                    <a:pt x="443" y="63"/>
                  </a:lnTo>
                  <a:lnTo>
                    <a:pt x="438" y="62"/>
                  </a:lnTo>
                  <a:lnTo>
                    <a:pt x="432" y="62"/>
                  </a:lnTo>
                  <a:lnTo>
                    <a:pt x="426" y="65"/>
                  </a:lnTo>
                  <a:lnTo>
                    <a:pt x="420" y="68"/>
                  </a:lnTo>
                  <a:lnTo>
                    <a:pt x="413" y="72"/>
                  </a:lnTo>
                  <a:lnTo>
                    <a:pt x="406" y="77"/>
                  </a:lnTo>
                  <a:lnTo>
                    <a:pt x="399" y="80"/>
                  </a:lnTo>
                  <a:lnTo>
                    <a:pt x="391" y="83"/>
                  </a:lnTo>
                  <a:lnTo>
                    <a:pt x="384" y="83"/>
                  </a:lnTo>
                  <a:lnTo>
                    <a:pt x="373" y="81"/>
                  </a:lnTo>
                  <a:lnTo>
                    <a:pt x="363" y="80"/>
                  </a:lnTo>
                  <a:lnTo>
                    <a:pt x="352" y="75"/>
                  </a:lnTo>
                  <a:lnTo>
                    <a:pt x="342" y="69"/>
                  </a:lnTo>
                  <a:lnTo>
                    <a:pt x="331" y="63"/>
                  </a:lnTo>
                  <a:lnTo>
                    <a:pt x="322" y="56"/>
                  </a:lnTo>
                  <a:lnTo>
                    <a:pt x="316" y="47"/>
                  </a:lnTo>
                  <a:lnTo>
                    <a:pt x="308" y="38"/>
                  </a:lnTo>
                  <a:lnTo>
                    <a:pt x="298" y="27"/>
                  </a:lnTo>
                  <a:lnTo>
                    <a:pt x="284" y="18"/>
                  </a:lnTo>
                  <a:lnTo>
                    <a:pt x="272" y="10"/>
                  </a:lnTo>
                  <a:lnTo>
                    <a:pt x="258" y="4"/>
                  </a:lnTo>
                  <a:lnTo>
                    <a:pt x="246" y="0"/>
                  </a:lnTo>
                  <a:lnTo>
                    <a:pt x="236" y="0"/>
                  </a:lnTo>
                  <a:lnTo>
                    <a:pt x="228" y="3"/>
                  </a:lnTo>
                  <a:lnTo>
                    <a:pt x="221" y="7"/>
                  </a:lnTo>
                  <a:lnTo>
                    <a:pt x="212" y="12"/>
                  </a:lnTo>
                  <a:lnTo>
                    <a:pt x="199" y="13"/>
                  </a:lnTo>
                  <a:lnTo>
                    <a:pt x="187" y="15"/>
                  </a:lnTo>
                  <a:lnTo>
                    <a:pt x="175" y="16"/>
                  </a:lnTo>
                  <a:lnTo>
                    <a:pt x="163" y="18"/>
                  </a:lnTo>
                  <a:lnTo>
                    <a:pt x="153" y="22"/>
                  </a:lnTo>
                  <a:lnTo>
                    <a:pt x="144" y="27"/>
                  </a:lnTo>
                  <a:lnTo>
                    <a:pt x="136" y="33"/>
                  </a:lnTo>
                  <a:lnTo>
                    <a:pt x="127" y="42"/>
                  </a:lnTo>
                  <a:lnTo>
                    <a:pt x="116" y="53"/>
                  </a:lnTo>
                  <a:lnTo>
                    <a:pt x="107" y="63"/>
                  </a:lnTo>
                  <a:lnTo>
                    <a:pt x="98" y="74"/>
                  </a:lnTo>
                  <a:lnTo>
                    <a:pt x="89" y="84"/>
                  </a:lnTo>
                  <a:lnTo>
                    <a:pt x="82" y="95"/>
                  </a:lnTo>
                  <a:lnTo>
                    <a:pt x="77" y="102"/>
                  </a:lnTo>
                  <a:lnTo>
                    <a:pt x="71" y="110"/>
                  </a:lnTo>
                  <a:lnTo>
                    <a:pt x="62" y="116"/>
                  </a:lnTo>
                  <a:lnTo>
                    <a:pt x="53" y="124"/>
                  </a:lnTo>
                  <a:lnTo>
                    <a:pt x="42" y="131"/>
                  </a:lnTo>
                  <a:lnTo>
                    <a:pt x="33" y="139"/>
                  </a:lnTo>
                  <a:lnTo>
                    <a:pt x="24" y="146"/>
                  </a:lnTo>
                  <a:lnTo>
                    <a:pt x="18" y="154"/>
                  </a:lnTo>
                  <a:lnTo>
                    <a:pt x="17" y="163"/>
                  </a:lnTo>
                  <a:lnTo>
                    <a:pt x="14" y="181"/>
                  </a:lnTo>
                  <a:lnTo>
                    <a:pt x="9" y="199"/>
                  </a:lnTo>
                  <a:lnTo>
                    <a:pt x="3" y="211"/>
                  </a:lnTo>
                  <a:lnTo>
                    <a:pt x="0" y="217"/>
                  </a:lnTo>
                  <a:lnTo>
                    <a:pt x="1" y="226"/>
                  </a:lnTo>
                  <a:lnTo>
                    <a:pt x="4" y="249"/>
                  </a:lnTo>
                  <a:lnTo>
                    <a:pt x="9" y="273"/>
                  </a:lnTo>
                  <a:lnTo>
                    <a:pt x="17" y="290"/>
                  </a:lnTo>
                  <a:lnTo>
                    <a:pt x="23" y="303"/>
                  </a:lnTo>
                  <a:lnTo>
                    <a:pt x="27" y="323"/>
                  </a:lnTo>
                  <a:lnTo>
                    <a:pt x="36" y="341"/>
                  </a:lnTo>
                  <a:lnTo>
                    <a:pt x="53" y="353"/>
                  </a:lnTo>
                  <a:lnTo>
                    <a:pt x="66" y="356"/>
                  </a:lnTo>
                  <a:lnTo>
                    <a:pt x="85" y="359"/>
                  </a:lnTo>
                  <a:lnTo>
                    <a:pt x="104" y="362"/>
                  </a:lnTo>
                  <a:lnTo>
                    <a:pt x="125" y="364"/>
                  </a:lnTo>
                  <a:lnTo>
                    <a:pt x="147" y="365"/>
                  </a:lnTo>
                  <a:lnTo>
                    <a:pt x="166" y="367"/>
                  </a:lnTo>
                  <a:lnTo>
                    <a:pt x="183" y="367"/>
                  </a:lnTo>
                  <a:lnTo>
                    <a:pt x="196" y="365"/>
                  </a:lnTo>
                  <a:lnTo>
                    <a:pt x="207" y="364"/>
                  </a:lnTo>
                  <a:lnTo>
                    <a:pt x="216" y="364"/>
                  </a:lnTo>
                  <a:lnTo>
                    <a:pt x="225" y="364"/>
                  </a:lnTo>
                  <a:lnTo>
                    <a:pt x="234" y="365"/>
                  </a:lnTo>
                  <a:lnTo>
                    <a:pt x="242" y="367"/>
                  </a:lnTo>
                  <a:lnTo>
                    <a:pt x="249" y="370"/>
                  </a:lnTo>
                  <a:lnTo>
                    <a:pt x="257" y="373"/>
                  </a:lnTo>
                  <a:lnTo>
                    <a:pt x="263" y="377"/>
                  </a:lnTo>
                  <a:lnTo>
                    <a:pt x="275" y="386"/>
                  </a:lnTo>
                  <a:lnTo>
                    <a:pt x="283" y="398"/>
                  </a:lnTo>
                  <a:lnTo>
                    <a:pt x="286" y="410"/>
                  </a:lnTo>
                  <a:lnTo>
                    <a:pt x="284" y="424"/>
                  </a:lnTo>
                  <a:lnTo>
                    <a:pt x="280" y="438"/>
                  </a:lnTo>
                  <a:lnTo>
                    <a:pt x="280" y="447"/>
                  </a:lnTo>
                  <a:lnTo>
                    <a:pt x="287" y="454"/>
                  </a:lnTo>
                  <a:lnTo>
                    <a:pt x="304" y="460"/>
                  </a:lnTo>
                  <a:lnTo>
                    <a:pt x="317" y="468"/>
                  </a:lnTo>
                  <a:lnTo>
                    <a:pt x="320" y="480"/>
                  </a:lnTo>
                  <a:lnTo>
                    <a:pt x="319" y="494"/>
                  </a:lnTo>
                  <a:lnTo>
                    <a:pt x="317" y="509"/>
                  </a:lnTo>
                  <a:lnTo>
                    <a:pt x="317" y="525"/>
                  </a:lnTo>
                  <a:lnTo>
                    <a:pt x="316" y="542"/>
                  </a:lnTo>
                  <a:lnTo>
                    <a:pt x="313" y="561"/>
                  </a:lnTo>
                  <a:lnTo>
                    <a:pt x="311" y="584"/>
                  </a:lnTo>
                  <a:lnTo>
                    <a:pt x="308" y="595"/>
                  </a:lnTo>
                  <a:lnTo>
                    <a:pt x="304" y="604"/>
                  </a:lnTo>
                  <a:lnTo>
                    <a:pt x="302" y="613"/>
                  </a:lnTo>
                  <a:lnTo>
                    <a:pt x="307" y="628"/>
                  </a:lnTo>
                  <a:lnTo>
                    <a:pt x="311" y="637"/>
                  </a:lnTo>
                  <a:lnTo>
                    <a:pt x="317" y="652"/>
                  </a:lnTo>
                  <a:lnTo>
                    <a:pt x="323" y="667"/>
                  </a:lnTo>
                  <a:lnTo>
                    <a:pt x="329" y="678"/>
                  </a:lnTo>
                  <a:lnTo>
                    <a:pt x="335" y="688"/>
                  </a:lnTo>
                  <a:lnTo>
                    <a:pt x="345" y="705"/>
                  </a:lnTo>
                  <a:lnTo>
                    <a:pt x="354" y="723"/>
                  </a:lnTo>
                  <a:lnTo>
                    <a:pt x="360" y="737"/>
                  </a:lnTo>
                  <a:lnTo>
                    <a:pt x="364" y="753"/>
                  </a:lnTo>
                  <a:lnTo>
                    <a:pt x="370" y="777"/>
                  </a:lnTo>
                  <a:lnTo>
                    <a:pt x="379" y="798"/>
                  </a:lnTo>
                  <a:lnTo>
                    <a:pt x="388" y="811"/>
                  </a:lnTo>
                  <a:lnTo>
                    <a:pt x="394" y="814"/>
                  </a:lnTo>
                  <a:lnTo>
                    <a:pt x="405" y="815"/>
                  </a:lnTo>
                  <a:lnTo>
                    <a:pt x="416" y="817"/>
                  </a:lnTo>
                  <a:lnTo>
                    <a:pt x="429" y="817"/>
                  </a:lnTo>
                  <a:lnTo>
                    <a:pt x="441" y="815"/>
                  </a:lnTo>
                  <a:lnTo>
                    <a:pt x="453" y="812"/>
                  </a:lnTo>
                  <a:lnTo>
                    <a:pt x="462" y="806"/>
                  </a:lnTo>
                  <a:lnTo>
                    <a:pt x="470" y="798"/>
                  </a:lnTo>
                  <a:lnTo>
                    <a:pt x="476" y="789"/>
                  </a:lnTo>
                  <a:lnTo>
                    <a:pt x="485" y="782"/>
                  </a:lnTo>
                  <a:lnTo>
                    <a:pt x="494" y="774"/>
                  </a:lnTo>
                  <a:lnTo>
                    <a:pt x="503" y="767"/>
                  </a:lnTo>
                  <a:lnTo>
                    <a:pt x="512" y="761"/>
                  </a:lnTo>
                  <a:lnTo>
                    <a:pt x="520" y="755"/>
                  </a:lnTo>
                  <a:lnTo>
                    <a:pt x="526" y="749"/>
                  </a:lnTo>
                  <a:lnTo>
                    <a:pt x="530" y="743"/>
                  </a:lnTo>
                  <a:lnTo>
                    <a:pt x="533" y="731"/>
                  </a:lnTo>
                  <a:lnTo>
                    <a:pt x="530" y="715"/>
                  </a:lnTo>
                  <a:lnTo>
                    <a:pt x="527" y="702"/>
                  </a:lnTo>
                  <a:lnTo>
                    <a:pt x="526" y="691"/>
                  </a:lnTo>
                  <a:lnTo>
                    <a:pt x="530" y="687"/>
                  </a:lnTo>
                  <a:lnTo>
                    <a:pt x="541" y="687"/>
                  </a:lnTo>
                  <a:lnTo>
                    <a:pt x="553" y="688"/>
                  </a:lnTo>
                  <a:lnTo>
                    <a:pt x="562" y="687"/>
                  </a:lnTo>
                  <a:lnTo>
                    <a:pt x="564" y="681"/>
                  </a:lnTo>
                  <a:lnTo>
                    <a:pt x="562" y="670"/>
                  </a:lnTo>
                  <a:lnTo>
                    <a:pt x="561" y="657"/>
                  </a:lnTo>
                  <a:lnTo>
                    <a:pt x="562" y="643"/>
                  </a:lnTo>
                  <a:lnTo>
                    <a:pt x="570" y="634"/>
                  </a:lnTo>
                  <a:lnTo>
                    <a:pt x="582" y="625"/>
                  </a:lnTo>
                  <a:lnTo>
                    <a:pt x="594" y="617"/>
                  </a:lnTo>
                  <a:lnTo>
                    <a:pt x="601" y="608"/>
                  </a:lnTo>
                  <a:lnTo>
                    <a:pt x="606" y="590"/>
                  </a:lnTo>
                  <a:lnTo>
                    <a:pt x="608" y="567"/>
                  </a:lnTo>
                  <a:lnTo>
                    <a:pt x="606" y="543"/>
                  </a:lnTo>
                  <a:lnTo>
                    <a:pt x="606" y="524"/>
                  </a:lnTo>
                  <a:lnTo>
                    <a:pt x="601" y="512"/>
                  </a:lnTo>
                  <a:lnTo>
                    <a:pt x="592" y="504"/>
                  </a:lnTo>
                  <a:lnTo>
                    <a:pt x="585" y="497"/>
                  </a:lnTo>
                  <a:lnTo>
                    <a:pt x="582" y="484"/>
                  </a:lnTo>
                  <a:lnTo>
                    <a:pt x="588" y="471"/>
                  </a:lnTo>
                  <a:lnTo>
                    <a:pt x="600" y="457"/>
                  </a:lnTo>
                  <a:lnTo>
                    <a:pt x="614" y="442"/>
                  </a:lnTo>
                  <a:lnTo>
                    <a:pt x="626" y="424"/>
                  </a:lnTo>
                  <a:lnTo>
                    <a:pt x="633" y="412"/>
                  </a:lnTo>
                  <a:lnTo>
                    <a:pt x="644" y="395"/>
                  </a:lnTo>
                  <a:lnTo>
                    <a:pt x="657" y="377"/>
                  </a:lnTo>
                  <a:lnTo>
                    <a:pt x="669" y="359"/>
                  </a:lnTo>
                  <a:lnTo>
                    <a:pt x="682" y="341"/>
                  </a:lnTo>
                  <a:lnTo>
                    <a:pt x="692" y="327"/>
                  </a:lnTo>
                  <a:lnTo>
                    <a:pt x="698" y="317"/>
                  </a:lnTo>
                  <a:lnTo>
                    <a:pt x="701" y="314"/>
                  </a:lnTo>
                  <a:lnTo>
                    <a:pt x="694" y="311"/>
                  </a:lnTo>
                  <a:lnTo>
                    <a:pt x="683" y="311"/>
                  </a:lnTo>
                  <a:lnTo>
                    <a:pt x="672" y="314"/>
                  </a:lnTo>
                  <a:lnTo>
                    <a:pt x="662" y="314"/>
                  </a:lnTo>
                  <a:lnTo>
                    <a:pt x="656" y="311"/>
                  </a:lnTo>
                  <a:lnTo>
                    <a:pt x="648" y="305"/>
                  </a:lnTo>
                  <a:lnTo>
                    <a:pt x="638" y="297"/>
                  </a:lnTo>
                  <a:lnTo>
                    <a:pt x="627" y="290"/>
                  </a:lnTo>
                  <a:lnTo>
                    <a:pt x="617" y="281"/>
                  </a:lnTo>
                  <a:lnTo>
                    <a:pt x="606" y="270"/>
                  </a:lnTo>
                  <a:lnTo>
                    <a:pt x="597" y="261"/>
                  </a:lnTo>
                  <a:lnTo>
                    <a:pt x="589" y="253"/>
                  </a:lnTo>
                  <a:lnTo>
                    <a:pt x="577" y="237"/>
                  </a:lnTo>
                  <a:lnTo>
                    <a:pt x="568" y="217"/>
                  </a:lnTo>
                  <a:lnTo>
                    <a:pt x="559" y="198"/>
                  </a:lnTo>
                  <a:lnTo>
                    <a:pt x="555" y="178"/>
                  </a:lnTo>
                  <a:lnTo>
                    <a:pt x="552" y="157"/>
                  </a:lnTo>
                  <a:lnTo>
                    <a:pt x="550" y="133"/>
                  </a:lnTo>
                  <a:lnTo>
                    <a:pt x="550" y="115"/>
                  </a:lnTo>
                  <a:lnTo>
                    <a:pt x="550" y="107"/>
                  </a:lnTo>
                  <a:lnTo>
                    <a:pt x="544" y="98"/>
                  </a:lnTo>
                  <a:lnTo>
                    <a:pt x="533" y="90"/>
                  </a:lnTo>
                  <a:lnTo>
                    <a:pt x="521" y="84"/>
                  </a:lnTo>
                  <a:lnTo>
                    <a:pt x="511" y="83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0" name="Freeform 14"/>
            <p:cNvSpPr>
              <a:spLocks/>
            </p:cNvSpPr>
            <p:nvPr/>
          </p:nvSpPr>
          <p:spPr bwMode="auto">
            <a:xfrm>
              <a:off x="3553" y="1665"/>
              <a:ext cx="142" cy="89"/>
            </a:xfrm>
            <a:custGeom>
              <a:avLst/>
              <a:gdLst>
                <a:gd name="T0" fmla="*/ 24 w 142"/>
                <a:gd name="T1" fmla="*/ 46 h 89"/>
                <a:gd name="T2" fmla="*/ 35 w 142"/>
                <a:gd name="T3" fmla="*/ 43 h 89"/>
                <a:gd name="T4" fmla="*/ 44 w 142"/>
                <a:gd name="T5" fmla="*/ 39 h 89"/>
                <a:gd name="T6" fmla="*/ 53 w 142"/>
                <a:gd name="T7" fmla="*/ 33 h 89"/>
                <a:gd name="T8" fmla="*/ 60 w 142"/>
                <a:gd name="T9" fmla="*/ 27 h 89"/>
                <a:gd name="T10" fmla="*/ 66 w 142"/>
                <a:gd name="T11" fmla="*/ 21 h 89"/>
                <a:gd name="T12" fmla="*/ 74 w 142"/>
                <a:gd name="T13" fmla="*/ 15 h 89"/>
                <a:gd name="T14" fmla="*/ 80 w 142"/>
                <a:gd name="T15" fmla="*/ 12 h 89"/>
                <a:gd name="T16" fmla="*/ 87 w 142"/>
                <a:gd name="T17" fmla="*/ 10 h 89"/>
                <a:gd name="T18" fmla="*/ 95 w 142"/>
                <a:gd name="T19" fmla="*/ 9 h 89"/>
                <a:gd name="T20" fmla="*/ 103 w 142"/>
                <a:gd name="T21" fmla="*/ 7 h 89"/>
                <a:gd name="T22" fmla="*/ 110 w 142"/>
                <a:gd name="T23" fmla="*/ 4 h 89"/>
                <a:gd name="T24" fmla="*/ 118 w 142"/>
                <a:gd name="T25" fmla="*/ 1 h 89"/>
                <a:gd name="T26" fmla="*/ 124 w 142"/>
                <a:gd name="T27" fmla="*/ 0 h 89"/>
                <a:gd name="T28" fmla="*/ 130 w 142"/>
                <a:gd name="T29" fmla="*/ 0 h 89"/>
                <a:gd name="T30" fmla="*/ 136 w 142"/>
                <a:gd name="T31" fmla="*/ 3 h 89"/>
                <a:gd name="T32" fmla="*/ 139 w 142"/>
                <a:gd name="T33" fmla="*/ 10 h 89"/>
                <a:gd name="T34" fmla="*/ 142 w 142"/>
                <a:gd name="T35" fmla="*/ 27 h 89"/>
                <a:gd name="T36" fmla="*/ 137 w 142"/>
                <a:gd name="T37" fmla="*/ 39 h 89"/>
                <a:gd name="T38" fmla="*/ 124 w 142"/>
                <a:gd name="T39" fmla="*/ 48 h 89"/>
                <a:gd name="T40" fmla="*/ 104 w 142"/>
                <a:gd name="T41" fmla="*/ 51 h 89"/>
                <a:gd name="T42" fmla="*/ 93 w 142"/>
                <a:gd name="T43" fmla="*/ 51 h 89"/>
                <a:gd name="T44" fmla="*/ 83 w 142"/>
                <a:gd name="T45" fmla="*/ 51 h 89"/>
                <a:gd name="T46" fmla="*/ 74 w 142"/>
                <a:gd name="T47" fmla="*/ 52 h 89"/>
                <a:gd name="T48" fmla="*/ 68 w 142"/>
                <a:gd name="T49" fmla="*/ 54 h 89"/>
                <a:gd name="T50" fmla="*/ 62 w 142"/>
                <a:gd name="T51" fmla="*/ 55 h 89"/>
                <a:gd name="T52" fmla="*/ 57 w 142"/>
                <a:gd name="T53" fmla="*/ 59 h 89"/>
                <a:gd name="T54" fmla="*/ 54 w 142"/>
                <a:gd name="T55" fmla="*/ 62 h 89"/>
                <a:gd name="T56" fmla="*/ 51 w 142"/>
                <a:gd name="T57" fmla="*/ 66 h 89"/>
                <a:gd name="T58" fmla="*/ 45 w 142"/>
                <a:gd name="T59" fmla="*/ 77 h 89"/>
                <a:gd name="T60" fmla="*/ 35 w 142"/>
                <a:gd name="T61" fmla="*/ 84 h 89"/>
                <a:gd name="T62" fmla="*/ 21 w 142"/>
                <a:gd name="T63" fmla="*/ 89 h 89"/>
                <a:gd name="T64" fmla="*/ 7 w 142"/>
                <a:gd name="T65" fmla="*/ 86 h 89"/>
                <a:gd name="T66" fmla="*/ 0 w 142"/>
                <a:gd name="T67" fmla="*/ 75 h 89"/>
                <a:gd name="T68" fmla="*/ 0 w 142"/>
                <a:gd name="T69" fmla="*/ 63 h 89"/>
                <a:gd name="T70" fmla="*/ 7 w 142"/>
                <a:gd name="T71" fmla="*/ 52 h 89"/>
                <a:gd name="T72" fmla="*/ 24 w 142"/>
                <a:gd name="T73" fmla="*/ 46 h 8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2"/>
                <a:gd name="T112" fmla="*/ 0 h 89"/>
                <a:gd name="T113" fmla="*/ 142 w 142"/>
                <a:gd name="T114" fmla="*/ 89 h 8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2" h="89">
                  <a:moveTo>
                    <a:pt x="24" y="46"/>
                  </a:moveTo>
                  <a:lnTo>
                    <a:pt x="35" y="43"/>
                  </a:lnTo>
                  <a:lnTo>
                    <a:pt x="44" y="39"/>
                  </a:lnTo>
                  <a:lnTo>
                    <a:pt x="53" y="33"/>
                  </a:lnTo>
                  <a:lnTo>
                    <a:pt x="60" y="27"/>
                  </a:lnTo>
                  <a:lnTo>
                    <a:pt x="66" y="21"/>
                  </a:lnTo>
                  <a:lnTo>
                    <a:pt x="74" y="15"/>
                  </a:lnTo>
                  <a:lnTo>
                    <a:pt x="80" y="12"/>
                  </a:lnTo>
                  <a:lnTo>
                    <a:pt x="87" y="10"/>
                  </a:lnTo>
                  <a:lnTo>
                    <a:pt x="95" y="9"/>
                  </a:lnTo>
                  <a:lnTo>
                    <a:pt x="103" y="7"/>
                  </a:lnTo>
                  <a:lnTo>
                    <a:pt x="110" y="4"/>
                  </a:lnTo>
                  <a:lnTo>
                    <a:pt x="118" y="1"/>
                  </a:lnTo>
                  <a:lnTo>
                    <a:pt x="124" y="0"/>
                  </a:lnTo>
                  <a:lnTo>
                    <a:pt x="130" y="0"/>
                  </a:lnTo>
                  <a:lnTo>
                    <a:pt x="136" y="3"/>
                  </a:lnTo>
                  <a:lnTo>
                    <a:pt x="139" y="10"/>
                  </a:lnTo>
                  <a:lnTo>
                    <a:pt x="142" y="27"/>
                  </a:lnTo>
                  <a:lnTo>
                    <a:pt x="137" y="39"/>
                  </a:lnTo>
                  <a:lnTo>
                    <a:pt x="124" y="48"/>
                  </a:lnTo>
                  <a:lnTo>
                    <a:pt x="104" y="51"/>
                  </a:lnTo>
                  <a:lnTo>
                    <a:pt x="93" y="51"/>
                  </a:lnTo>
                  <a:lnTo>
                    <a:pt x="83" y="51"/>
                  </a:lnTo>
                  <a:lnTo>
                    <a:pt x="74" y="52"/>
                  </a:lnTo>
                  <a:lnTo>
                    <a:pt x="68" y="54"/>
                  </a:lnTo>
                  <a:lnTo>
                    <a:pt x="62" y="55"/>
                  </a:lnTo>
                  <a:lnTo>
                    <a:pt x="57" y="59"/>
                  </a:lnTo>
                  <a:lnTo>
                    <a:pt x="54" y="62"/>
                  </a:lnTo>
                  <a:lnTo>
                    <a:pt x="51" y="66"/>
                  </a:lnTo>
                  <a:lnTo>
                    <a:pt x="45" y="77"/>
                  </a:lnTo>
                  <a:lnTo>
                    <a:pt x="35" y="84"/>
                  </a:lnTo>
                  <a:lnTo>
                    <a:pt x="21" y="89"/>
                  </a:lnTo>
                  <a:lnTo>
                    <a:pt x="7" y="86"/>
                  </a:lnTo>
                  <a:lnTo>
                    <a:pt x="0" y="75"/>
                  </a:lnTo>
                  <a:lnTo>
                    <a:pt x="0" y="63"/>
                  </a:lnTo>
                  <a:lnTo>
                    <a:pt x="7" y="52"/>
                  </a:lnTo>
                  <a:lnTo>
                    <a:pt x="24" y="46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1" name="Freeform 15"/>
            <p:cNvSpPr>
              <a:spLocks/>
            </p:cNvSpPr>
            <p:nvPr/>
          </p:nvSpPr>
          <p:spPr bwMode="auto">
            <a:xfrm>
              <a:off x="3488" y="1767"/>
              <a:ext cx="45" cy="58"/>
            </a:xfrm>
            <a:custGeom>
              <a:avLst/>
              <a:gdLst>
                <a:gd name="T0" fmla="*/ 38 w 45"/>
                <a:gd name="T1" fmla="*/ 0 h 58"/>
                <a:gd name="T2" fmla="*/ 36 w 45"/>
                <a:gd name="T3" fmla="*/ 2 h 58"/>
                <a:gd name="T4" fmla="*/ 30 w 45"/>
                <a:gd name="T5" fmla="*/ 3 h 58"/>
                <a:gd name="T6" fmla="*/ 22 w 45"/>
                <a:gd name="T7" fmla="*/ 6 h 58"/>
                <a:gd name="T8" fmla="*/ 15 w 45"/>
                <a:gd name="T9" fmla="*/ 11 h 58"/>
                <a:gd name="T10" fmla="*/ 7 w 45"/>
                <a:gd name="T11" fmla="*/ 15 h 58"/>
                <a:gd name="T12" fmla="*/ 1 w 45"/>
                <a:gd name="T13" fmla="*/ 20 h 58"/>
                <a:gd name="T14" fmla="*/ 0 w 45"/>
                <a:gd name="T15" fmla="*/ 24 h 58"/>
                <a:gd name="T16" fmla="*/ 1 w 45"/>
                <a:gd name="T17" fmla="*/ 27 h 58"/>
                <a:gd name="T18" fmla="*/ 13 w 45"/>
                <a:gd name="T19" fmla="*/ 38 h 58"/>
                <a:gd name="T20" fmla="*/ 29 w 45"/>
                <a:gd name="T21" fmla="*/ 50 h 58"/>
                <a:gd name="T22" fmla="*/ 41 w 45"/>
                <a:gd name="T23" fmla="*/ 58 h 58"/>
                <a:gd name="T24" fmla="*/ 45 w 45"/>
                <a:gd name="T25" fmla="*/ 52 h 58"/>
                <a:gd name="T26" fmla="*/ 44 w 45"/>
                <a:gd name="T27" fmla="*/ 35 h 58"/>
                <a:gd name="T28" fmla="*/ 42 w 45"/>
                <a:gd name="T29" fmla="*/ 18 h 58"/>
                <a:gd name="T30" fmla="*/ 39 w 45"/>
                <a:gd name="T31" fmla="*/ 5 h 58"/>
                <a:gd name="T32" fmla="*/ 38 w 45"/>
                <a:gd name="T33" fmla="*/ 0 h 5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5"/>
                <a:gd name="T52" fmla="*/ 0 h 58"/>
                <a:gd name="T53" fmla="*/ 45 w 45"/>
                <a:gd name="T54" fmla="*/ 58 h 5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5" h="58">
                  <a:moveTo>
                    <a:pt x="38" y="0"/>
                  </a:moveTo>
                  <a:lnTo>
                    <a:pt x="36" y="2"/>
                  </a:lnTo>
                  <a:lnTo>
                    <a:pt x="30" y="3"/>
                  </a:lnTo>
                  <a:lnTo>
                    <a:pt x="22" y="6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1" y="20"/>
                  </a:lnTo>
                  <a:lnTo>
                    <a:pt x="0" y="24"/>
                  </a:lnTo>
                  <a:lnTo>
                    <a:pt x="1" y="27"/>
                  </a:lnTo>
                  <a:lnTo>
                    <a:pt x="13" y="38"/>
                  </a:lnTo>
                  <a:lnTo>
                    <a:pt x="29" y="50"/>
                  </a:lnTo>
                  <a:lnTo>
                    <a:pt x="41" y="58"/>
                  </a:lnTo>
                  <a:lnTo>
                    <a:pt x="45" y="52"/>
                  </a:lnTo>
                  <a:lnTo>
                    <a:pt x="44" y="35"/>
                  </a:lnTo>
                  <a:lnTo>
                    <a:pt x="42" y="18"/>
                  </a:lnTo>
                  <a:lnTo>
                    <a:pt x="39" y="5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2" name="Freeform 16"/>
            <p:cNvSpPr>
              <a:spLocks/>
            </p:cNvSpPr>
            <p:nvPr/>
          </p:nvSpPr>
          <p:spPr bwMode="auto">
            <a:xfrm>
              <a:off x="2803" y="1988"/>
              <a:ext cx="124" cy="148"/>
            </a:xfrm>
            <a:custGeom>
              <a:avLst/>
              <a:gdLst>
                <a:gd name="T0" fmla="*/ 2 w 124"/>
                <a:gd name="T1" fmla="*/ 77 h 148"/>
                <a:gd name="T2" fmla="*/ 0 w 124"/>
                <a:gd name="T3" fmla="*/ 69 h 148"/>
                <a:gd name="T4" fmla="*/ 3 w 124"/>
                <a:gd name="T5" fmla="*/ 63 h 148"/>
                <a:gd name="T6" fmla="*/ 6 w 124"/>
                <a:gd name="T7" fmla="*/ 60 h 148"/>
                <a:gd name="T8" fmla="*/ 12 w 124"/>
                <a:gd name="T9" fmla="*/ 57 h 148"/>
                <a:gd name="T10" fmla="*/ 20 w 124"/>
                <a:gd name="T11" fmla="*/ 54 h 148"/>
                <a:gd name="T12" fmla="*/ 27 w 124"/>
                <a:gd name="T13" fmla="*/ 50 h 148"/>
                <a:gd name="T14" fmla="*/ 35 w 124"/>
                <a:gd name="T15" fmla="*/ 45 h 148"/>
                <a:gd name="T16" fmla="*/ 41 w 124"/>
                <a:gd name="T17" fmla="*/ 37 h 148"/>
                <a:gd name="T18" fmla="*/ 47 w 124"/>
                <a:gd name="T19" fmla="*/ 28 h 148"/>
                <a:gd name="T20" fmla="*/ 53 w 124"/>
                <a:gd name="T21" fmla="*/ 19 h 148"/>
                <a:gd name="T22" fmla="*/ 59 w 124"/>
                <a:gd name="T23" fmla="*/ 12 h 148"/>
                <a:gd name="T24" fmla="*/ 67 w 124"/>
                <a:gd name="T25" fmla="*/ 6 h 148"/>
                <a:gd name="T26" fmla="*/ 74 w 124"/>
                <a:gd name="T27" fmla="*/ 1 h 148"/>
                <a:gd name="T28" fmla="*/ 82 w 124"/>
                <a:gd name="T29" fmla="*/ 0 h 148"/>
                <a:gd name="T30" fmla="*/ 91 w 124"/>
                <a:gd name="T31" fmla="*/ 1 h 148"/>
                <a:gd name="T32" fmla="*/ 101 w 124"/>
                <a:gd name="T33" fmla="*/ 6 h 148"/>
                <a:gd name="T34" fmla="*/ 115 w 124"/>
                <a:gd name="T35" fmla="*/ 21 h 148"/>
                <a:gd name="T36" fmla="*/ 121 w 124"/>
                <a:gd name="T37" fmla="*/ 36 h 148"/>
                <a:gd name="T38" fmla="*/ 121 w 124"/>
                <a:gd name="T39" fmla="*/ 53 h 148"/>
                <a:gd name="T40" fmla="*/ 123 w 124"/>
                <a:gd name="T41" fmla="*/ 69 h 148"/>
                <a:gd name="T42" fmla="*/ 124 w 124"/>
                <a:gd name="T43" fmla="*/ 81 h 148"/>
                <a:gd name="T44" fmla="*/ 121 w 124"/>
                <a:gd name="T45" fmla="*/ 93 h 148"/>
                <a:gd name="T46" fmla="*/ 117 w 124"/>
                <a:gd name="T47" fmla="*/ 104 h 148"/>
                <a:gd name="T48" fmla="*/ 112 w 124"/>
                <a:gd name="T49" fmla="*/ 114 h 148"/>
                <a:gd name="T50" fmla="*/ 109 w 124"/>
                <a:gd name="T51" fmla="*/ 122 h 148"/>
                <a:gd name="T52" fmla="*/ 104 w 124"/>
                <a:gd name="T53" fmla="*/ 130 h 148"/>
                <a:gd name="T54" fmla="*/ 98 w 124"/>
                <a:gd name="T55" fmla="*/ 136 h 148"/>
                <a:gd name="T56" fmla="*/ 91 w 124"/>
                <a:gd name="T57" fmla="*/ 142 h 148"/>
                <a:gd name="T58" fmla="*/ 82 w 124"/>
                <a:gd name="T59" fmla="*/ 146 h 148"/>
                <a:gd name="T60" fmla="*/ 76 w 124"/>
                <a:gd name="T61" fmla="*/ 148 h 148"/>
                <a:gd name="T62" fmla="*/ 70 w 124"/>
                <a:gd name="T63" fmla="*/ 145 h 148"/>
                <a:gd name="T64" fmla="*/ 65 w 124"/>
                <a:gd name="T65" fmla="*/ 137 h 148"/>
                <a:gd name="T66" fmla="*/ 59 w 124"/>
                <a:gd name="T67" fmla="*/ 120 h 148"/>
                <a:gd name="T68" fmla="*/ 56 w 124"/>
                <a:gd name="T69" fmla="*/ 108 h 148"/>
                <a:gd name="T70" fmla="*/ 58 w 124"/>
                <a:gd name="T71" fmla="*/ 99 h 148"/>
                <a:gd name="T72" fmla="*/ 70 w 124"/>
                <a:gd name="T73" fmla="*/ 93 h 148"/>
                <a:gd name="T74" fmla="*/ 83 w 124"/>
                <a:gd name="T75" fmla="*/ 84 h 148"/>
                <a:gd name="T76" fmla="*/ 92 w 124"/>
                <a:gd name="T77" fmla="*/ 71 h 148"/>
                <a:gd name="T78" fmla="*/ 92 w 124"/>
                <a:gd name="T79" fmla="*/ 57 h 148"/>
                <a:gd name="T80" fmla="*/ 85 w 124"/>
                <a:gd name="T81" fmla="*/ 50 h 148"/>
                <a:gd name="T82" fmla="*/ 79 w 124"/>
                <a:gd name="T83" fmla="*/ 48 h 148"/>
                <a:gd name="T84" fmla="*/ 71 w 124"/>
                <a:gd name="T85" fmla="*/ 47 h 148"/>
                <a:gd name="T86" fmla="*/ 64 w 124"/>
                <a:gd name="T87" fmla="*/ 47 h 148"/>
                <a:gd name="T88" fmla="*/ 56 w 124"/>
                <a:gd name="T89" fmla="*/ 48 h 148"/>
                <a:gd name="T90" fmla="*/ 50 w 124"/>
                <a:gd name="T91" fmla="*/ 51 h 148"/>
                <a:gd name="T92" fmla="*/ 44 w 124"/>
                <a:gd name="T93" fmla="*/ 54 h 148"/>
                <a:gd name="T94" fmla="*/ 39 w 124"/>
                <a:gd name="T95" fmla="*/ 59 h 148"/>
                <a:gd name="T96" fmla="*/ 36 w 124"/>
                <a:gd name="T97" fmla="*/ 66 h 148"/>
                <a:gd name="T98" fmla="*/ 30 w 124"/>
                <a:gd name="T99" fmla="*/ 80 h 148"/>
                <a:gd name="T100" fmla="*/ 21 w 124"/>
                <a:gd name="T101" fmla="*/ 89 h 148"/>
                <a:gd name="T102" fmla="*/ 9 w 124"/>
                <a:gd name="T103" fmla="*/ 90 h 148"/>
                <a:gd name="T104" fmla="*/ 2 w 124"/>
                <a:gd name="T105" fmla="*/ 77 h 14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24"/>
                <a:gd name="T160" fmla="*/ 0 h 148"/>
                <a:gd name="T161" fmla="*/ 124 w 124"/>
                <a:gd name="T162" fmla="*/ 148 h 14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24" h="148">
                  <a:moveTo>
                    <a:pt x="2" y="77"/>
                  </a:moveTo>
                  <a:lnTo>
                    <a:pt x="0" y="69"/>
                  </a:lnTo>
                  <a:lnTo>
                    <a:pt x="3" y="63"/>
                  </a:lnTo>
                  <a:lnTo>
                    <a:pt x="6" y="60"/>
                  </a:lnTo>
                  <a:lnTo>
                    <a:pt x="12" y="57"/>
                  </a:lnTo>
                  <a:lnTo>
                    <a:pt x="20" y="54"/>
                  </a:lnTo>
                  <a:lnTo>
                    <a:pt x="27" y="50"/>
                  </a:lnTo>
                  <a:lnTo>
                    <a:pt x="35" y="45"/>
                  </a:lnTo>
                  <a:lnTo>
                    <a:pt x="41" y="37"/>
                  </a:lnTo>
                  <a:lnTo>
                    <a:pt x="47" y="28"/>
                  </a:lnTo>
                  <a:lnTo>
                    <a:pt x="53" y="19"/>
                  </a:lnTo>
                  <a:lnTo>
                    <a:pt x="59" y="12"/>
                  </a:lnTo>
                  <a:lnTo>
                    <a:pt x="67" y="6"/>
                  </a:lnTo>
                  <a:lnTo>
                    <a:pt x="74" y="1"/>
                  </a:lnTo>
                  <a:lnTo>
                    <a:pt x="82" y="0"/>
                  </a:lnTo>
                  <a:lnTo>
                    <a:pt x="91" y="1"/>
                  </a:lnTo>
                  <a:lnTo>
                    <a:pt x="101" y="6"/>
                  </a:lnTo>
                  <a:lnTo>
                    <a:pt x="115" y="21"/>
                  </a:lnTo>
                  <a:lnTo>
                    <a:pt x="121" y="36"/>
                  </a:lnTo>
                  <a:lnTo>
                    <a:pt x="121" y="53"/>
                  </a:lnTo>
                  <a:lnTo>
                    <a:pt x="123" y="69"/>
                  </a:lnTo>
                  <a:lnTo>
                    <a:pt x="124" y="81"/>
                  </a:lnTo>
                  <a:lnTo>
                    <a:pt x="121" y="93"/>
                  </a:lnTo>
                  <a:lnTo>
                    <a:pt x="117" y="104"/>
                  </a:lnTo>
                  <a:lnTo>
                    <a:pt x="112" y="114"/>
                  </a:lnTo>
                  <a:lnTo>
                    <a:pt x="109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1" y="142"/>
                  </a:lnTo>
                  <a:lnTo>
                    <a:pt x="82" y="146"/>
                  </a:lnTo>
                  <a:lnTo>
                    <a:pt x="76" y="148"/>
                  </a:lnTo>
                  <a:lnTo>
                    <a:pt x="70" y="145"/>
                  </a:lnTo>
                  <a:lnTo>
                    <a:pt x="65" y="137"/>
                  </a:lnTo>
                  <a:lnTo>
                    <a:pt x="59" y="120"/>
                  </a:lnTo>
                  <a:lnTo>
                    <a:pt x="56" y="108"/>
                  </a:lnTo>
                  <a:lnTo>
                    <a:pt x="58" y="99"/>
                  </a:lnTo>
                  <a:lnTo>
                    <a:pt x="70" y="93"/>
                  </a:lnTo>
                  <a:lnTo>
                    <a:pt x="83" y="84"/>
                  </a:lnTo>
                  <a:lnTo>
                    <a:pt x="92" y="71"/>
                  </a:lnTo>
                  <a:lnTo>
                    <a:pt x="92" y="57"/>
                  </a:lnTo>
                  <a:lnTo>
                    <a:pt x="85" y="50"/>
                  </a:lnTo>
                  <a:lnTo>
                    <a:pt x="79" y="48"/>
                  </a:lnTo>
                  <a:lnTo>
                    <a:pt x="71" y="47"/>
                  </a:lnTo>
                  <a:lnTo>
                    <a:pt x="64" y="47"/>
                  </a:lnTo>
                  <a:lnTo>
                    <a:pt x="56" y="48"/>
                  </a:lnTo>
                  <a:lnTo>
                    <a:pt x="50" y="51"/>
                  </a:lnTo>
                  <a:lnTo>
                    <a:pt x="44" y="54"/>
                  </a:lnTo>
                  <a:lnTo>
                    <a:pt x="39" y="59"/>
                  </a:lnTo>
                  <a:lnTo>
                    <a:pt x="36" y="66"/>
                  </a:lnTo>
                  <a:lnTo>
                    <a:pt x="30" y="80"/>
                  </a:lnTo>
                  <a:lnTo>
                    <a:pt x="21" y="89"/>
                  </a:lnTo>
                  <a:lnTo>
                    <a:pt x="9" y="90"/>
                  </a:lnTo>
                  <a:lnTo>
                    <a:pt x="2" y="77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3" name="Freeform 17"/>
            <p:cNvSpPr>
              <a:spLocks/>
            </p:cNvSpPr>
            <p:nvPr/>
          </p:nvSpPr>
          <p:spPr bwMode="auto">
            <a:xfrm>
              <a:off x="4153" y="2859"/>
              <a:ext cx="424" cy="332"/>
            </a:xfrm>
            <a:custGeom>
              <a:avLst/>
              <a:gdLst>
                <a:gd name="T0" fmla="*/ 284 w 424"/>
                <a:gd name="T1" fmla="*/ 63 h 332"/>
                <a:gd name="T2" fmla="*/ 260 w 424"/>
                <a:gd name="T3" fmla="*/ 60 h 332"/>
                <a:gd name="T4" fmla="*/ 243 w 424"/>
                <a:gd name="T5" fmla="*/ 57 h 332"/>
                <a:gd name="T6" fmla="*/ 243 w 424"/>
                <a:gd name="T7" fmla="*/ 42 h 332"/>
                <a:gd name="T8" fmla="*/ 245 w 424"/>
                <a:gd name="T9" fmla="*/ 22 h 332"/>
                <a:gd name="T10" fmla="*/ 222 w 424"/>
                <a:gd name="T11" fmla="*/ 6 h 332"/>
                <a:gd name="T12" fmla="*/ 211 w 424"/>
                <a:gd name="T13" fmla="*/ 4 h 332"/>
                <a:gd name="T14" fmla="*/ 180 w 424"/>
                <a:gd name="T15" fmla="*/ 24 h 332"/>
                <a:gd name="T16" fmla="*/ 155 w 424"/>
                <a:gd name="T17" fmla="*/ 39 h 332"/>
                <a:gd name="T18" fmla="*/ 133 w 424"/>
                <a:gd name="T19" fmla="*/ 44 h 332"/>
                <a:gd name="T20" fmla="*/ 109 w 424"/>
                <a:gd name="T21" fmla="*/ 54 h 332"/>
                <a:gd name="T22" fmla="*/ 86 w 424"/>
                <a:gd name="T23" fmla="*/ 74 h 332"/>
                <a:gd name="T24" fmla="*/ 71 w 424"/>
                <a:gd name="T25" fmla="*/ 93 h 332"/>
                <a:gd name="T26" fmla="*/ 53 w 424"/>
                <a:gd name="T27" fmla="*/ 109 h 332"/>
                <a:gd name="T28" fmla="*/ 27 w 424"/>
                <a:gd name="T29" fmla="*/ 125 h 332"/>
                <a:gd name="T30" fmla="*/ 1 w 424"/>
                <a:gd name="T31" fmla="*/ 137 h 332"/>
                <a:gd name="T32" fmla="*/ 1 w 424"/>
                <a:gd name="T33" fmla="*/ 192 h 332"/>
                <a:gd name="T34" fmla="*/ 15 w 424"/>
                <a:gd name="T35" fmla="*/ 211 h 332"/>
                <a:gd name="T36" fmla="*/ 24 w 424"/>
                <a:gd name="T37" fmla="*/ 231 h 332"/>
                <a:gd name="T38" fmla="*/ 12 w 424"/>
                <a:gd name="T39" fmla="*/ 256 h 332"/>
                <a:gd name="T40" fmla="*/ 19 w 424"/>
                <a:gd name="T41" fmla="*/ 279 h 332"/>
                <a:gd name="T42" fmla="*/ 47 w 424"/>
                <a:gd name="T43" fmla="*/ 285 h 332"/>
                <a:gd name="T44" fmla="*/ 74 w 424"/>
                <a:gd name="T45" fmla="*/ 281 h 332"/>
                <a:gd name="T46" fmla="*/ 95 w 424"/>
                <a:gd name="T47" fmla="*/ 272 h 332"/>
                <a:gd name="T48" fmla="*/ 121 w 424"/>
                <a:gd name="T49" fmla="*/ 263 h 332"/>
                <a:gd name="T50" fmla="*/ 149 w 424"/>
                <a:gd name="T51" fmla="*/ 253 h 332"/>
                <a:gd name="T52" fmla="*/ 189 w 424"/>
                <a:gd name="T53" fmla="*/ 249 h 332"/>
                <a:gd name="T54" fmla="*/ 228 w 424"/>
                <a:gd name="T55" fmla="*/ 256 h 332"/>
                <a:gd name="T56" fmla="*/ 257 w 424"/>
                <a:gd name="T57" fmla="*/ 275 h 332"/>
                <a:gd name="T58" fmla="*/ 278 w 424"/>
                <a:gd name="T59" fmla="*/ 300 h 332"/>
                <a:gd name="T60" fmla="*/ 295 w 424"/>
                <a:gd name="T61" fmla="*/ 323 h 332"/>
                <a:gd name="T62" fmla="*/ 320 w 424"/>
                <a:gd name="T63" fmla="*/ 332 h 332"/>
                <a:gd name="T64" fmla="*/ 353 w 424"/>
                <a:gd name="T65" fmla="*/ 327 h 332"/>
                <a:gd name="T66" fmla="*/ 367 w 424"/>
                <a:gd name="T67" fmla="*/ 309 h 332"/>
                <a:gd name="T68" fmla="*/ 382 w 424"/>
                <a:gd name="T69" fmla="*/ 273 h 332"/>
                <a:gd name="T70" fmla="*/ 405 w 424"/>
                <a:gd name="T71" fmla="*/ 243 h 332"/>
                <a:gd name="T72" fmla="*/ 415 w 424"/>
                <a:gd name="T73" fmla="*/ 210 h 332"/>
                <a:gd name="T74" fmla="*/ 423 w 424"/>
                <a:gd name="T75" fmla="*/ 179 h 332"/>
                <a:gd name="T76" fmla="*/ 408 w 424"/>
                <a:gd name="T77" fmla="*/ 160 h 332"/>
                <a:gd name="T78" fmla="*/ 385 w 424"/>
                <a:gd name="T79" fmla="*/ 142 h 332"/>
                <a:gd name="T80" fmla="*/ 356 w 424"/>
                <a:gd name="T81" fmla="*/ 109 h 332"/>
                <a:gd name="T82" fmla="*/ 340 w 424"/>
                <a:gd name="T83" fmla="*/ 71 h 332"/>
                <a:gd name="T84" fmla="*/ 332 w 424"/>
                <a:gd name="T85" fmla="*/ 30 h 332"/>
                <a:gd name="T86" fmla="*/ 311 w 424"/>
                <a:gd name="T87" fmla="*/ 4 h 332"/>
                <a:gd name="T88" fmla="*/ 311 w 424"/>
                <a:gd name="T89" fmla="*/ 30 h 332"/>
                <a:gd name="T90" fmla="*/ 311 w 424"/>
                <a:gd name="T91" fmla="*/ 60 h 332"/>
                <a:gd name="T92" fmla="*/ 299 w 424"/>
                <a:gd name="T93" fmla="*/ 66 h 3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24"/>
                <a:gd name="T142" fmla="*/ 0 h 332"/>
                <a:gd name="T143" fmla="*/ 424 w 424"/>
                <a:gd name="T144" fmla="*/ 332 h 33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24" h="332">
                  <a:moveTo>
                    <a:pt x="299" y="66"/>
                  </a:moveTo>
                  <a:lnTo>
                    <a:pt x="291" y="65"/>
                  </a:lnTo>
                  <a:lnTo>
                    <a:pt x="284" y="63"/>
                  </a:lnTo>
                  <a:lnTo>
                    <a:pt x="276" y="63"/>
                  </a:lnTo>
                  <a:lnTo>
                    <a:pt x="269" y="62"/>
                  </a:lnTo>
                  <a:lnTo>
                    <a:pt x="260" y="60"/>
                  </a:lnTo>
                  <a:lnTo>
                    <a:pt x="254" y="59"/>
                  </a:lnTo>
                  <a:lnTo>
                    <a:pt x="248" y="59"/>
                  </a:lnTo>
                  <a:lnTo>
                    <a:pt x="243" y="57"/>
                  </a:lnTo>
                  <a:lnTo>
                    <a:pt x="239" y="54"/>
                  </a:lnTo>
                  <a:lnTo>
                    <a:pt x="239" y="48"/>
                  </a:lnTo>
                  <a:lnTo>
                    <a:pt x="243" y="42"/>
                  </a:lnTo>
                  <a:lnTo>
                    <a:pt x="251" y="36"/>
                  </a:lnTo>
                  <a:lnTo>
                    <a:pt x="252" y="30"/>
                  </a:lnTo>
                  <a:lnTo>
                    <a:pt x="245" y="22"/>
                  </a:lnTo>
                  <a:lnTo>
                    <a:pt x="234" y="16"/>
                  </a:lnTo>
                  <a:lnTo>
                    <a:pt x="227" y="10"/>
                  </a:lnTo>
                  <a:lnTo>
                    <a:pt x="222" y="6"/>
                  </a:lnTo>
                  <a:lnTo>
                    <a:pt x="217" y="1"/>
                  </a:lnTo>
                  <a:lnTo>
                    <a:pt x="213" y="0"/>
                  </a:lnTo>
                  <a:lnTo>
                    <a:pt x="211" y="4"/>
                  </a:lnTo>
                  <a:lnTo>
                    <a:pt x="205" y="10"/>
                  </a:lnTo>
                  <a:lnTo>
                    <a:pt x="193" y="18"/>
                  </a:lnTo>
                  <a:lnTo>
                    <a:pt x="180" y="24"/>
                  </a:lnTo>
                  <a:lnTo>
                    <a:pt x="168" y="30"/>
                  </a:lnTo>
                  <a:lnTo>
                    <a:pt x="160" y="35"/>
                  </a:lnTo>
                  <a:lnTo>
                    <a:pt x="155" y="39"/>
                  </a:lnTo>
                  <a:lnTo>
                    <a:pt x="148" y="41"/>
                  </a:lnTo>
                  <a:lnTo>
                    <a:pt x="139" y="42"/>
                  </a:lnTo>
                  <a:lnTo>
                    <a:pt x="133" y="44"/>
                  </a:lnTo>
                  <a:lnTo>
                    <a:pt x="125" y="45"/>
                  </a:lnTo>
                  <a:lnTo>
                    <a:pt x="116" y="50"/>
                  </a:lnTo>
                  <a:lnTo>
                    <a:pt x="109" y="54"/>
                  </a:lnTo>
                  <a:lnTo>
                    <a:pt x="100" y="60"/>
                  </a:lnTo>
                  <a:lnTo>
                    <a:pt x="92" y="66"/>
                  </a:lnTo>
                  <a:lnTo>
                    <a:pt x="86" y="74"/>
                  </a:lnTo>
                  <a:lnTo>
                    <a:pt x="80" y="81"/>
                  </a:lnTo>
                  <a:lnTo>
                    <a:pt x="75" y="89"/>
                  </a:lnTo>
                  <a:lnTo>
                    <a:pt x="71" y="93"/>
                  </a:lnTo>
                  <a:lnTo>
                    <a:pt x="65" y="99"/>
                  </a:lnTo>
                  <a:lnTo>
                    <a:pt x="59" y="104"/>
                  </a:lnTo>
                  <a:lnTo>
                    <a:pt x="53" y="109"/>
                  </a:lnTo>
                  <a:lnTo>
                    <a:pt x="45" y="115"/>
                  </a:lnTo>
                  <a:lnTo>
                    <a:pt x="36" y="119"/>
                  </a:lnTo>
                  <a:lnTo>
                    <a:pt x="27" y="125"/>
                  </a:lnTo>
                  <a:lnTo>
                    <a:pt x="16" y="128"/>
                  </a:lnTo>
                  <a:lnTo>
                    <a:pt x="7" y="128"/>
                  </a:lnTo>
                  <a:lnTo>
                    <a:pt x="1" y="137"/>
                  </a:lnTo>
                  <a:lnTo>
                    <a:pt x="0" y="170"/>
                  </a:lnTo>
                  <a:lnTo>
                    <a:pt x="0" y="184"/>
                  </a:lnTo>
                  <a:lnTo>
                    <a:pt x="1" y="192"/>
                  </a:lnTo>
                  <a:lnTo>
                    <a:pt x="3" y="198"/>
                  </a:lnTo>
                  <a:lnTo>
                    <a:pt x="7" y="205"/>
                  </a:lnTo>
                  <a:lnTo>
                    <a:pt x="15" y="211"/>
                  </a:lnTo>
                  <a:lnTo>
                    <a:pt x="22" y="216"/>
                  </a:lnTo>
                  <a:lnTo>
                    <a:pt x="25" y="222"/>
                  </a:lnTo>
                  <a:lnTo>
                    <a:pt x="24" y="231"/>
                  </a:lnTo>
                  <a:lnTo>
                    <a:pt x="19" y="240"/>
                  </a:lnTo>
                  <a:lnTo>
                    <a:pt x="15" y="247"/>
                  </a:lnTo>
                  <a:lnTo>
                    <a:pt x="12" y="256"/>
                  </a:lnTo>
                  <a:lnTo>
                    <a:pt x="12" y="269"/>
                  </a:lnTo>
                  <a:lnTo>
                    <a:pt x="15" y="275"/>
                  </a:lnTo>
                  <a:lnTo>
                    <a:pt x="19" y="279"/>
                  </a:lnTo>
                  <a:lnTo>
                    <a:pt x="29" y="284"/>
                  </a:lnTo>
                  <a:lnTo>
                    <a:pt x="38" y="285"/>
                  </a:lnTo>
                  <a:lnTo>
                    <a:pt x="47" y="285"/>
                  </a:lnTo>
                  <a:lnTo>
                    <a:pt x="57" y="285"/>
                  </a:lnTo>
                  <a:lnTo>
                    <a:pt x="66" y="284"/>
                  </a:lnTo>
                  <a:lnTo>
                    <a:pt x="74" y="281"/>
                  </a:lnTo>
                  <a:lnTo>
                    <a:pt x="80" y="278"/>
                  </a:lnTo>
                  <a:lnTo>
                    <a:pt x="87" y="275"/>
                  </a:lnTo>
                  <a:lnTo>
                    <a:pt x="95" y="272"/>
                  </a:lnTo>
                  <a:lnTo>
                    <a:pt x="103" y="269"/>
                  </a:lnTo>
                  <a:lnTo>
                    <a:pt x="112" y="266"/>
                  </a:lnTo>
                  <a:lnTo>
                    <a:pt x="121" y="263"/>
                  </a:lnTo>
                  <a:lnTo>
                    <a:pt x="130" y="259"/>
                  </a:lnTo>
                  <a:lnTo>
                    <a:pt x="139" y="256"/>
                  </a:lnTo>
                  <a:lnTo>
                    <a:pt x="149" y="253"/>
                  </a:lnTo>
                  <a:lnTo>
                    <a:pt x="162" y="252"/>
                  </a:lnTo>
                  <a:lnTo>
                    <a:pt x="175" y="250"/>
                  </a:lnTo>
                  <a:lnTo>
                    <a:pt x="189" y="249"/>
                  </a:lnTo>
                  <a:lnTo>
                    <a:pt x="202" y="250"/>
                  </a:lnTo>
                  <a:lnTo>
                    <a:pt x="216" y="252"/>
                  </a:lnTo>
                  <a:lnTo>
                    <a:pt x="228" y="256"/>
                  </a:lnTo>
                  <a:lnTo>
                    <a:pt x="239" y="261"/>
                  </a:lnTo>
                  <a:lnTo>
                    <a:pt x="248" y="267"/>
                  </a:lnTo>
                  <a:lnTo>
                    <a:pt x="257" y="275"/>
                  </a:lnTo>
                  <a:lnTo>
                    <a:pt x="264" y="282"/>
                  </a:lnTo>
                  <a:lnTo>
                    <a:pt x="272" y="291"/>
                  </a:lnTo>
                  <a:lnTo>
                    <a:pt x="278" y="300"/>
                  </a:lnTo>
                  <a:lnTo>
                    <a:pt x="285" y="308"/>
                  </a:lnTo>
                  <a:lnTo>
                    <a:pt x="290" y="315"/>
                  </a:lnTo>
                  <a:lnTo>
                    <a:pt x="295" y="323"/>
                  </a:lnTo>
                  <a:lnTo>
                    <a:pt x="301" y="327"/>
                  </a:lnTo>
                  <a:lnTo>
                    <a:pt x="310" y="330"/>
                  </a:lnTo>
                  <a:lnTo>
                    <a:pt x="320" y="332"/>
                  </a:lnTo>
                  <a:lnTo>
                    <a:pt x="332" y="330"/>
                  </a:lnTo>
                  <a:lnTo>
                    <a:pt x="344" y="329"/>
                  </a:lnTo>
                  <a:lnTo>
                    <a:pt x="353" y="327"/>
                  </a:lnTo>
                  <a:lnTo>
                    <a:pt x="361" y="324"/>
                  </a:lnTo>
                  <a:lnTo>
                    <a:pt x="364" y="320"/>
                  </a:lnTo>
                  <a:lnTo>
                    <a:pt x="367" y="309"/>
                  </a:lnTo>
                  <a:lnTo>
                    <a:pt x="373" y="296"/>
                  </a:lnTo>
                  <a:lnTo>
                    <a:pt x="379" y="284"/>
                  </a:lnTo>
                  <a:lnTo>
                    <a:pt x="382" y="273"/>
                  </a:lnTo>
                  <a:lnTo>
                    <a:pt x="387" y="264"/>
                  </a:lnTo>
                  <a:lnTo>
                    <a:pt x="396" y="253"/>
                  </a:lnTo>
                  <a:lnTo>
                    <a:pt x="405" y="243"/>
                  </a:lnTo>
                  <a:lnTo>
                    <a:pt x="409" y="232"/>
                  </a:lnTo>
                  <a:lnTo>
                    <a:pt x="411" y="222"/>
                  </a:lnTo>
                  <a:lnTo>
                    <a:pt x="415" y="210"/>
                  </a:lnTo>
                  <a:lnTo>
                    <a:pt x="421" y="198"/>
                  </a:lnTo>
                  <a:lnTo>
                    <a:pt x="424" y="186"/>
                  </a:lnTo>
                  <a:lnTo>
                    <a:pt x="423" y="179"/>
                  </a:lnTo>
                  <a:lnTo>
                    <a:pt x="420" y="172"/>
                  </a:lnTo>
                  <a:lnTo>
                    <a:pt x="414" y="166"/>
                  </a:lnTo>
                  <a:lnTo>
                    <a:pt x="408" y="160"/>
                  </a:lnTo>
                  <a:lnTo>
                    <a:pt x="400" y="152"/>
                  </a:lnTo>
                  <a:lnTo>
                    <a:pt x="393" y="146"/>
                  </a:lnTo>
                  <a:lnTo>
                    <a:pt x="385" y="142"/>
                  </a:lnTo>
                  <a:lnTo>
                    <a:pt x="381" y="136"/>
                  </a:lnTo>
                  <a:lnTo>
                    <a:pt x="367" y="121"/>
                  </a:lnTo>
                  <a:lnTo>
                    <a:pt x="356" y="109"/>
                  </a:lnTo>
                  <a:lnTo>
                    <a:pt x="347" y="98"/>
                  </a:lnTo>
                  <a:lnTo>
                    <a:pt x="343" y="86"/>
                  </a:lnTo>
                  <a:lnTo>
                    <a:pt x="340" y="71"/>
                  </a:lnTo>
                  <a:lnTo>
                    <a:pt x="338" y="56"/>
                  </a:lnTo>
                  <a:lnTo>
                    <a:pt x="337" y="42"/>
                  </a:lnTo>
                  <a:lnTo>
                    <a:pt x="332" y="30"/>
                  </a:lnTo>
                  <a:lnTo>
                    <a:pt x="326" y="19"/>
                  </a:lnTo>
                  <a:lnTo>
                    <a:pt x="319" y="12"/>
                  </a:lnTo>
                  <a:lnTo>
                    <a:pt x="311" y="4"/>
                  </a:lnTo>
                  <a:lnTo>
                    <a:pt x="305" y="0"/>
                  </a:lnTo>
                  <a:lnTo>
                    <a:pt x="308" y="15"/>
                  </a:lnTo>
                  <a:lnTo>
                    <a:pt x="311" y="30"/>
                  </a:lnTo>
                  <a:lnTo>
                    <a:pt x="311" y="44"/>
                  </a:lnTo>
                  <a:lnTo>
                    <a:pt x="311" y="54"/>
                  </a:lnTo>
                  <a:lnTo>
                    <a:pt x="311" y="60"/>
                  </a:lnTo>
                  <a:lnTo>
                    <a:pt x="308" y="65"/>
                  </a:lnTo>
                  <a:lnTo>
                    <a:pt x="305" y="66"/>
                  </a:lnTo>
                  <a:lnTo>
                    <a:pt x="299" y="66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4" name="Freeform 18"/>
            <p:cNvSpPr>
              <a:spLocks/>
            </p:cNvSpPr>
            <p:nvPr/>
          </p:nvSpPr>
          <p:spPr bwMode="auto">
            <a:xfrm>
              <a:off x="4115" y="2661"/>
              <a:ext cx="83" cy="118"/>
            </a:xfrm>
            <a:custGeom>
              <a:avLst/>
              <a:gdLst>
                <a:gd name="T0" fmla="*/ 24 w 83"/>
                <a:gd name="T1" fmla="*/ 42 h 118"/>
                <a:gd name="T2" fmla="*/ 35 w 83"/>
                <a:gd name="T3" fmla="*/ 38 h 118"/>
                <a:gd name="T4" fmla="*/ 42 w 83"/>
                <a:gd name="T5" fmla="*/ 30 h 118"/>
                <a:gd name="T6" fmla="*/ 48 w 83"/>
                <a:gd name="T7" fmla="*/ 23 h 118"/>
                <a:gd name="T8" fmla="*/ 56 w 83"/>
                <a:gd name="T9" fmla="*/ 14 h 118"/>
                <a:gd name="T10" fmla="*/ 63 w 83"/>
                <a:gd name="T11" fmla="*/ 6 h 118"/>
                <a:gd name="T12" fmla="*/ 73 w 83"/>
                <a:gd name="T13" fmla="*/ 0 h 118"/>
                <a:gd name="T14" fmla="*/ 80 w 83"/>
                <a:gd name="T15" fmla="*/ 3 h 118"/>
                <a:gd name="T16" fmla="*/ 83 w 83"/>
                <a:gd name="T17" fmla="*/ 15 h 118"/>
                <a:gd name="T18" fmla="*/ 83 w 83"/>
                <a:gd name="T19" fmla="*/ 30 h 118"/>
                <a:gd name="T20" fmla="*/ 82 w 83"/>
                <a:gd name="T21" fmla="*/ 42 h 118"/>
                <a:gd name="T22" fmla="*/ 79 w 83"/>
                <a:gd name="T23" fmla="*/ 53 h 118"/>
                <a:gd name="T24" fmla="*/ 80 w 83"/>
                <a:gd name="T25" fmla="*/ 63 h 118"/>
                <a:gd name="T26" fmla="*/ 80 w 83"/>
                <a:gd name="T27" fmla="*/ 74 h 118"/>
                <a:gd name="T28" fmla="*/ 77 w 83"/>
                <a:gd name="T29" fmla="*/ 85 h 118"/>
                <a:gd name="T30" fmla="*/ 71 w 83"/>
                <a:gd name="T31" fmla="*/ 94 h 118"/>
                <a:gd name="T32" fmla="*/ 62 w 83"/>
                <a:gd name="T33" fmla="*/ 98 h 118"/>
                <a:gd name="T34" fmla="*/ 53 w 83"/>
                <a:gd name="T35" fmla="*/ 101 h 118"/>
                <a:gd name="T36" fmla="*/ 44 w 83"/>
                <a:gd name="T37" fmla="*/ 106 h 118"/>
                <a:gd name="T38" fmla="*/ 36 w 83"/>
                <a:gd name="T39" fmla="*/ 110 h 118"/>
                <a:gd name="T40" fmla="*/ 32 w 83"/>
                <a:gd name="T41" fmla="*/ 115 h 118"/>
                <a:gd name="T42" fmla="*/ 27 w 83"/>
                <a:gd name="T43" fmla="*/ 118 h 118"/>
                <a:gd name="T44" fmla="*/ 20 w 83"/>
                <a:gd name="T45" fmla="*/ 116 h 118"/>
                <a:gd name="T46" fmla="*/ 12 w 83"/>
                <a:gd name="T47" fmla="*/ 112 h 118"/>
                <a:gd name="T48" fmla="*/ 6 w 83"/>
                <a:gd name="T49" fmla="*/ 104 h 118"/>
                <a:gd name="T50" fmla="*/ 0 w 83"/>
                <a:gd name="T51" fmla="*/ 91 h 118"/>
                <a:gd name="T52" fmla="*/ 0 w 83"/>
                <a:gd name="T53" fmla="*/ 73 h 118"/>
                <a:gd name="T54" fmla="*/ 8 w 83"/>
                <a:gd name="T55" fmla="*/ 54 h 118"/>
                <a:gd name="T56" fmla="*/ 24 w 83"/>
                <a:gd name="T57" fmla="*/ 42 h 11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3"/>
                <a:gd name="T88" fmla="*/ 0 h 118"/>
                <a:gd name="T89" fmla="*/ 83 w 83"/>
                <a:gd name="T90" fmla="*/ 118 h 11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3" h="118">
                  <a:moveTo>
                    <a:pt x="24" y="42"/>
                  </a:moveTo>
                  <a:lnTo>
                    <a:pt x="35" y="38"/>
                  </a:lnTo>
                  <a:lnTo>
                    <a:pt x="42" y="30"/>
                  </a:lnTo>
                  <a:lnTo>
                    <a:pt x="48" y="23"/>
                  </a:lnTo>
                  <a:lnTo>
                    <a:pt x="56" y="14"/>
                  </a:lnTo>
                  <a:lnTo>
                    <a:pt x="63" y="6"/>
                  </a:lnTo>
                  <a:lnTo>
                    <a:pt x="73" y="0"/>
                  </a:lnTo>
                  <a:lnTo>
                    <a:pt x="80" y="3"/>
                  </a:lnTo>
                  <a:lnTo>
                    <a:pt x="83" y="15"/>
                  </a:lnTo>
                  <a:lnTo>
                    <a:pt x="83" y="30"/>
                  </a:lnTo>
                  <a:lnTo>
                    <a:pt x="82" y="42"/>
                  </a:lnTo>
                  <a:lnTo>
                    <a:pt x="79" y="53"/>
                  </a:lnTo>
                  <a:lnTo>
                    <a:pt x="80" y="63"/>
                  </a:lnTo>
                  <a:lnTo>
                    <a:pt x="80" y="74"/>
                  </a:lnTo>
                  <a:lnTo>
                    <a:pt x="77" y="85"/>
                  </a:lnTo>
                  <a:lnTo>
                    <a:pt x="71" y="94"/>
                  </a:lnTo>
                  <a:lnTo>
                    <a:pt x="62" y="98"/>
                  </a:lnTo>
                  <a:lnTo>
                    <a:pt x="53" y="101"/>
                  </a:lnTo>
                  <a:lnTo>
                    <a:pt x="44" y="106"/>
                  </a:lnTo>
                  <a:lnTo>
                    <a:pt x="36" y="110"/>
                  </a:lnTo>
                  <a:lnTo>
                    <a:pt x="32" y="115"/>
                  </a:lnTo>
                  <a:lnTo>
                    <a:pt x="27" y="118"/>
                  </a:lnTo>
                  <a:lnTo>
                    <a:pt x="20" y="116"/>
                  </a:lnTo>
                  <a:lnTo>
                    <a:pt x="12" y="112"/>
                  </a:lnTo>
                  <a:lnTo>
                    <a:pt x="6" y="104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8" y="54"/>
                  </a:lnTo>
                  <a:lnTo>
                    <a:pt x="24" y="42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5" name="Freeform 19"/>
            <p:cNvSpPr>
              <a:spLocks/>
            </p:cNvSpPr>
            <p:nvPr/>
          </p:nvSpPr>
          <p:spPr bwMode="auto">
            <a:xfrm>
              <a:off x="3949" y="2721"/>
              <a:ext cx="125" cy="120"/>
            </a:xfrm>
            <a:custGeom>
              <a:avLst/>
              <a:gdLst>
                <a:gd name="T0" fmla="*/ 0 w 125"/>
                <a:gd name="T1" fmla="*/ 3 h 120"/>
                <a:gd name="T2" fmla="*/ 1 w 125"/>
                <a:gd name="T3" fmla="*/ 11 h 120"/>
                <a:gd name="T4" fmla="*/ 13 w 125"/>
                <a:gd name="T5" fmla="*/ 17 h 120"/>
                <a:gd name="T6" fmla="*/ 27 w 125"/>
                <a:gd name="T7" fmla="*/ 25 h 120"/>
                <a:gd name="T8" fmla="*/ 36 w 125"/>
                <a:gd name="T9" fmla="*/ 35 h 120"/>
                <a:gd name="T10" fmla="*/ 42 w 125"/>
                <a:gd name="T11" fmla="*/ 44 h 120"/>
                <a:gd name="T12" fmla="*/ 47 w 125"/>
                <a:gd name="T13" fmla="*/ 52 h 120"/>
                <a:gd name="T14" fmla="*/ 51 w 125"/>
                <a:gd name="T15" fmla="*/ 59 h 120"/>
                <a:gd name="T16" fmla="*/ 56 w 125"/>
                <a:gd name="T17" fmla="*/ 68 h 120"/>
                <a:gd name="T18" fmla="*/ 62 w 125"/>
                <a:gd name="T19" fmla="*/ 79 h 120"/>
                <a:gd name="T20" fmla="*/ 71 w 125"/>
                <a:gd name="T21" fmla="*/ 91 h 120"/>
                <a:gd name="T22" fmla="*/ 80 w 125"/>
                <a:gd name="T23" fmla="*/ 103 h 120"/>
                <a:gd name="T24" fmla="*/ 90 w 125"/>
                <a:gd name="T25" fmla="*/ 117 h 120"/>
                <a:gd name="T26" fmla="*/ 98 w 125"/>
                <a:gd name="T27" fmla="*/ 120 h 120"/>
                <a:gd name="T28" fmla="*/ 107 w 125"/>
                <a:gd name="T29" fmla="*/ 120 h 120"/>
                <a:gd name="T30" fmla="*/ 116 w 125"/>
                <a:gd name="T31" fmla="*/ 118 h 120"/>
                <a:gd name="T32" fmla="*/ 124 w 125"/>
                <a:gd name="T33" fmla="*/ 114 h 120"/>
                <a:gd name="T34" fmla="*/ 125 w 125"/>
                <a:gd name="T35" fmla="*/ 106 h 120"/>
                <a:gd name="T36" fmla="*/ 122 w 125"/>
                <a:gd name="T37" fmla="*/ 97 h 120"/>
                <a:gd name="T38" fmla="*/ 116 w 125"/>
                <a:gd name="T39" fmla="*/ 86 h 120"/>
                <a:gd name="T40" fmla="*/ 107 w 125"/>
                <a:gd name="T41" fmla="*/ 79 h 120"/>
                <a:gd name="T42" fmla="*/ 100 w 125"/>
                <a:gd name="T43" fmla="*/ 73 h 120"/>
                <a:gd name="T44" fmla="*/ 92 w 125"/>
                <a:gd name="T45" fmla="*/ 67 h 120"/>
                <a:gd name="T46" fmla="*/ 83 w 125"/>
                <a:gd name="T47" fmla="*/ 61 h 120"/>
                <a:gd name="T48" fmla="*/ 75 w 125"/>
                <a:gd name="T49" fmla="*/ 55 h 120"/>
                <a:gd name="T50" fmla="*/ 69 w 125"/>
                <a:gd name="T51" fmla="*/ 49 h 120"/>
                <a:gd name="T52" fmla="*/ 63 w 125"/>
                <a:gd name="T53" fmla="*/ 43 h 120"/>
                <a:gd name="T54" fmla="*/ 59 w 125"/>
                <a:gd name="T55" fmla="*/ 37 h 120"/>
                <a:gd name="T56" fmla="*/ 54 w 125"/>
                <a:gd name="T57" fmla="*/ 31 h 120"/>
                <a:gd name="T58" fmla="*/ 50 w 125"/>
                <a:gd name="T59" fmla="*/ 23 h 120"/>
                <a:gd name="T60" fmla="*/ 44 w 125"/>
                <a:gd name="T61" fmla="*/ 17 h 120"/>
                <a:gd name="T62" fmla="*/ 38 w 125"/>
                <a:gd name="T63" fmla="*/ 13 h 120"/>
                <a:gd name="T64" fmla="*/ 30 w 125"/>
                <a:gd name="T65" fmla="*/ 11 h 120"/>
                <a:gd name="T66" fmla="*/ 22 w 125"/>
                <a:gd name="T67" fmla="*/ 8 h 120"/>
                <a:gd name="T68" fmla="*/ 13 w 125"/>
                <a:gd name="T69" fmla="*/ 3 h 120"/>
                <a:gd name="T70" fmla="*/ 6 w 125"/>
                <a:gd name="T71" fmla="*/ 0 h 120"/>
                <a:gd name="T72" fmla="*/ 0 w 125"/>
                <a:gd name="T73" fmla="*/ 3 h 12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25"/>
                <a:gd name="T112" fmla="*/ 0 h 120"/>
                <a:gd name="T113" fmla="*/ 125 w 125"/>
                <a:gd name="T114" fmla="*/ 120 h 12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25" h="120">
                  <a:moveTo>
                    <a:pt x="0" y="3"/>
                  </a:moveTo>
                  <a:lnTo>
                    <a:pt x="1" y="11"/>
                  </a:lnTo>
                  <a:lnTo>
                    <a:pt x="13" y="17"/>
                  </a:lnTo>
                  <a:lnTo>
                    <a:pt x="27" y="25"/>
                  </a:lnTo>
                  <a:lnTo>
                    <a:pt x="36" y="35"/>
                  </a:lnTo>
                  <a:lnTo>
                    <a:pt x="42" y="44"/>
                  </a:lnTo>
                  <a:lnTo>
                    <a:pt x="47" y="52"/>
                  </a:lnTo>
                  <a:lnTo>
                    <a:pt x="51" y="59"/>
                  </a:lnTo>
                  <a:lnTo>
                    <a:pt x="56" y="68"/>
                  </a:lnTo>
                  <a:lnTo>
                    <a:pt x="62" y="79"/>
                  </a:lnTo>
                  <a:lnTo>
                    <a:pt x="71" y="91"/>
                  </a:lnTo>
                  <a:lnTo>
                    <a:pt x="80" y="103"/>
                  </a:lnTo>
                  <a:lnTo>
                    <a:pt x="90" y="117"/>
                  </a:lnTo>
                  <a:lnTo>
                    <a:pt x="98" y="120"/>
                  </a:lnTo>
                  <a:lnTo>
                    <a:pt x="107" y="120"/>
                  </a:lnTo>
                  <a:lnTo>
                    <a:pt x="116" y="118"/>
                  </a:lnTo>
                  <a:lnTo>
                    <a:pt x="124" y="114"/>
                  </a:lnTo>
                  <a:lnTo>
                    <a:pt x="125" y="106"/>
                  </a:lnTo>
                  <a:lnTo>
                    <a:pt x="122" y="97"/>
                  </a:lnTo>
                  <a:lnTo>
                    <a:pt x="116" y="86"/>
                  </a:lnTo>
                  <a:lnTo>
                    <a:pt x="107" y="79"/>
                  </a:lnTo>
                  <a:lnTo>
                    <a:pt x="100" y="73"/>
                  </a:lnTo>
                  <a:lnTo>
                    <a:pt x="92" y="67"/>
                  </a:lnTo>
                  <a:lnTo>
                    <a:pt x="83" y="61"/>
                  </a:lnTo>
                  <a:lnTo>
                    <a:pt x="75" y="55"/>
                  </a:lnTo>
                  <a:lnTo>
                    <a:pt x="69" y="49"/>
                  </a:lnTo>
                  <a:lnTo>
                    <a:pt x="63" y="43"/>
                  </a:lnTo>
                  <a:lnTo>
                    <a:pt x="59" y="37"/>
                  </a:lnTo>
                  <a:lnTo>
                    <a:pt x="54" y="31"/>
                  </a:lnTo>
                  <a:lnTo>
                    <a:pt x="50" y="23"/>
                  </a:lnTo>
                  <a:lnTo>
                    <a:pt x="44" y="17"/>
                  </a:lnTo>
                  <a:lnTo>
                    <a:pt x="38" y="13"/>
                  </a:lnTo>
                  <a:lnTo>
                    <a:pt x="30" y="11"/>
                  </a:lnTo>
                  <a:lnTo>
                    <a:pt x="22" y="8"/>
                  </a:lnTo>
                  <a:lnTo>
                    <a:pt x="13" y="3"/>
                  </a:lnTo>
                  <a:lnTo>
                    <a:pt x="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6" name="Freeform 20"/>
            <p:cNvSpPr>
              <a:spLocks/>
            </p:cNvSpPr>
            <p:nvPr/>
          </p:nvSpPr>
          <p:spPr bwMode="auto">
            <a:xfrm>
              <a:off x="4352" y="2232"/>
              <a:ext cx="135" cy="133"/>
            </a:xfrm>
            <a:custGeom>
              <a:avLst/>
              <a:gdLst>
                <a:gd name="T0" fmla="*/ 83 w 135"/>
                <a:gd name="T1" fmla="*/ 120 h 133"/>
                <a:gd name="T2" fmla="*/ 97 w 135"/>
                <a:gd name="T3" fmla="*/ 104 h 133"/>
                <a:gd name="T4" fmla="*/ 109 w 135"/>
                <a:gd name="T5" fmla="*/ 86 h 133"/>
                <a:gd name="T6" fmla="*/ 117 w 135"/>
                <a:gd name="T7" fmla="*/ 67 h 133"/>
                <a:gd name="T8" fmla="*/ 120 w 135"/>
                <a:gd name="T9" fmla="*/ 52 h 133"/>
                <a:gd name="T10" fmla="*/ 124 w 135"/>
                <a:gd name="T11" fmla="*/ 40 h 133"/>
                <a:gd name="T12" fmla="*/ 130 w 135"/>
                <a:gd name="T13" fmla="*/ 27 h 133"/>
                <a:gd name="T14" fmla="*/ 135 w 135"/>
                <a:gd name="T15" fmla="*/ 15 h 133"/>
                <a:gd name="T16" fmla="*/ 127 w 135"/>
                <a:gd name="T17" fmla="*/ 5 h 133"/>
                <a:gd name="T18" fmla="*/ 115 w 135"/>
                <a:gd name="T19" fmla="*/ 0 h 133"/>
                <a:gd name="T20" fmla="*/ 109 w 135"/>
                <a:gd name="T21" fmla="*/ 2 h 133"/>
                <a:gd name="T22" fmla="*/ 106 w 135"/>
                <a:gd name="T23" fmla="*/ 9 h 133"/>
                <a:gd name="T24" fmla="*/ 103 w 135"/>
                <a:gd name="T25" fmla="*/ 20 h 133"/>
                <a:gd name="T26" fmla="*/ 99 w 135"/>
                <a:gd name="T27" fmla="*/ 35 h 133"/>
                <a:gd name="T28" fmla="*/ 89 w 135"/>
                <a:gd name="T29" fmla="*/ 52 h 133"/>
                <a:gd name="T30" fmla="*/ 80 w 135"/>
                <a:gd name="T31" fmla="*/ 67 h 133"/>
                <a:gd name="T32" fmla="*/ 71 w 135"/>
                <a:gd name="T33" fmla="*/ 80 h 133"/>
                <a:gd name="T34" fmla="*/ 65 w 135"/>
                <a:gd name="T35" fmla="*/ 86 h 133"/>
                <a:gd name="T36" fmla="*/ 55 w 135"/>
                <a:gd name="T37" fmla="*/ 92 h 133"/>
                <a:gd name="T38" fmla="*/ 44 w 135"/>
                <a:gd name="T39" fmla="*/ 98 h 133"/>
                <a:gd name="T40" fmla="*/ 32 w 135"/>
                <a:gd name="T41" fmla="*/ 104 h 133"/>
                <a:gd name="T42" fmla="*/ 20 w 135"/>
                <a:gd name="T43" fmla="*/ 109 h 133"/>
                <a:gd name="T44" fmla="*/ 9 w 135"/>
                <a:gd name="T45" fmla="*/ 114 h 133"/>
                <a:gd name="T46" fmla="*/ 3 w 135"/>
                <a:gd name="T47" fmla="*/ 115 h 133"/>
                <a:gd name="T48" fmla="*/ 0 w 135"/>
                <a:gd name="T49" fmla="*/ 117 h 133"/>
                <a:gd name="T50" fmla="*/ 8 w 135"/>
                <a:gd name="T51" fmla="*/ 124 h 133"/>
                <a:gd name="T52" fmla="*/ 18 w 135"/>
                <a:gd name="T53" fmla="*/ 129 h 133"/>
                <a:gd name="T54" fmla="*/ 29 w 135"/>
                <a:gd name="T55" fmla="*/ 133 h 133"/>
                <a:gd name="T56" fmla="*/ 40 w 135"/>
                <a:gd name="T57" fmla="*/ 133 h 133"/>
                <a:gd name="T58" fmla="*/ 52 w 135"/>
                <a:gd name="T59" fmla="*/ 133 h 133"/>
                <a:gd name="T60" fmla="*/ 62 w 135"/>
                <a:gd name="T61" fmla="*/ 130 h 133"/>
                <a:gd name="T62" fmla="*/ 74 w 135"/>
                <a:gd name="T63" fmla="*/ 126 h 133"/>
                <a:gd name="T64" fmla="*/ 83 w 135"/>
                <a:gd name="T65" fmla="*/ 120 h 13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5"/>
                <a:gd name="T100" fmla="*/ 0 h 133"/>
                <a:gd name="T101" fmla="*/ 135 w 135"/>
                <a:gd name="T102" fmla="*/ 133 h 13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5" h="133">
                  <a:moveTo>
                    <a:pt x="83" y="120"/>
                  </a:moveTo>
                  <a:lnTo>
                    <a:pt x="97" y="104"/>
                  </a:lnTo>
                  <a:lnTo>
                    <a:pt x="109" y="86"/>
                  </a:lnTo>
                  <a:lnTo>
                    <a:pt x="117" y="67"/>
                  </a:lnTo>
                  <a:lnTo>
                    <a:pt x="120" y="52"/>
                  </a:lnTo>
                  <a:lnTo>
                    <a:pt x="124" y="40"/>
                  </a:lnTo>
                  <a:lnTo>
                    <a:pt x="130" y="27"/>
                  </a:lnTo>
                  <a:lnTo>
                    <a:pt x="135" y="15"/>
                  </a:lnTo>
                  <a:lnTo>
                    <a:pt x="127" y="5"/>
                  </a:lnTo>
                  <a:lnTo>
                    <a:pt x="115" y="0"/>
                  </a:lnTo>
                  <a:lnTo>
                    <a:pt x="109" y="2"/>
                  </a:lnTo>
                  <a:lnTo>
                    <a:pt x="106" y="9"/>
                  </a:lnTo>
                  <a:lnTo>
                    <a:pt x="103" y="20"/>
                  </a:lnTo>
                  <a:lnTo>
                    <a:pt x="99" y="35"/>
                  </a:lnTo>
                  <a:lnTo>
                    <a:pt x="89" y="52"/>
                  </a:lnTo>
                  <a:lnTo>
                    <a:pt x="80" y="67"/>
                  </a:lnTo>
                  <a:lnTo>
                    <a:pt x="71" y="80"/>
                  </a:lnTo>
                  <a:lnTo>
                    <a:pt x="65" y="86"/>
                  </a:lnTo>
                  <a:lnTo>
                    <a:pt x="55" y="92"/>
                  </a:lnTo>
                  <a:lnTo>
                    <a:pt x="44" y="98"/>
                  </a:lnTo>
                  <a:lnTo>
                    <a:pt x="32" y="104"/>
                  </a:lnTo>
                  <a:lnTo>
                    <a:pt x="20" y="109"/>
                  </a:lnTo>
                  <a:lnTo>
                    <a:pt x="9" y="114"/>
                  </a:lnTo>
                  <a:lnTo>
                    <a:pt x="3" y="115"/>
                  </a:lnTo>
                  <a:lnTo>
                    <a:pt x="0" y="117"/>
                  </a:lnTo>
                  <a:lnTo>
                    <a:pt x="8" y="124"/>
                  </a:lnTo>
                  <a:lnTo>
                    <a:pt x="18" y="129"/>
                  </a:lnTo>
                  <a:lnTo>
                    <a:pt x="29" y="133"/>
                  </a:lnTo>
                  <a:lnTo>
                    <a:pt x="40" y="133"/>
                  </a:lnTo>
                  <a:lnTo>
                    <a:pt x="52" y="133"/>
                  </a:lnTo>
                  <a:lnTo>
                    <a:pt x="62" y="130"/>
                  </a:lnTo>
                  <a:lnTo>
                    <a:pt x="74" y="126"/>
                  </a:lnTo>
                  <a:lnTo>
                    <a:pt x="83" y="120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7" name="Freeform 21"/>
            <p:cNvSpPr>
              <a:spLocks/>
            </p:cNvSpPr>
            <p:nvPr/>
          </p:nvSpPr>
          <p:spPr bwMode="auto">
            <a:xfrm>
              <a:off x="4358" y="2761"/>
              <a:ext cx="177" cy="92"/>
            </a:xfrm>
            <a:custGeom>
              <a:avLst/>
              <a:gdLst>
                <a:gd name="T0" fmla="*/ 31 w 177"/>
                <a:gd name="T1" fmla="*/ 4 h 92"/>
                <a:gd name="T2" fmla="*/ 38 w 177"/>
                <a:gd name="T3" fmla="*/ 3 h 92"/>
                <a:gd name="T4" fmla="*/ 44 w 177"/>
                <a:gd name="T5" fmla="*/ 1 h 92"/>
                <a:gd name="T6" fmla="*/ 52 w 177"/>
                <a:gd name="T7" fmla="*/ 1 h 92"/>
                <a:gd name="T8" fmla="*/ 58 w 177"/>
                <a:gd name="T9" fmla="*/ 0 h 92"/>
                <a:gd name="T10" fmla="*/ 64 w 177"/>
                <a:gd name="T11" fmla="*/ 0 h 92"/>
                <a:gd name="T12" fmla="*/ 71 w 177"/>
                <a:gd name="T13" fmla="*/ 1 h 92"/>
                <a:gd name="T14" fmla="*/ 77 w 177"/>
                <a:gd name="T15" fmla="*/ 4 h 92"/>
                <a:gd name="T16" fmla="*/ 85 w 177"/>
                <a:gd name="T17" fmla="*/ 9 h 92"/>
                <a:gd name="T18" fmla="*/ 93 w 177"/>
                <a:gd name="T19" fmla="*/ 15 h 92"/>
                <a:gd name="T20" fmla="*/ 100 w 177"/>
                <a:gd name="T21" fmla="*/ 21 h 92"/>
                <a:gd name="T22" fmla="*/ 106 w 177"/>
                <a:gd name="T23" fmla="*/ 28 h 92"/>
                <a:gd name="T24" fmla="*/ 114 w 177"/>
                <a:gd name="T25" fmla="*/ 34 h 92"/>
                <a:gd name="T26" fmla="*/ 120 w 177"/>
                <a:gd name="T27" fmla="*/ 42 h 92"/>
                <a:gd name="T28" fmla="*/ 127 w 177"/>
                <a:gd name="T29" fmla="*/ 48 h 92"/>
                <a:gd name="T30" fmla="*/ 133 w 177"/>
                <a:gd name="T31" fmla="*/ 53 h 92"/>
                <a:gd name="T32" fmla="*/ 141 w 177"/>
                <a:gd name="T33" fmla="*/ 57 h 92"/>
                <a:gd name="T34" fmla="*/ 155 w 177"/>
                <a:gd name="T35" fmla="*/ 66 h 92"/>
                <a:gd name="T36" fmla="*/ 167 w 177"/>
                <a:gd name="T37" fmla="*/ 77 h 92"/>
                <a:gd name="T38" fmla="*/ 174 w 177"/>
                <a:gd name="T39" fmla="*/ 87 h 92"/>
                <a:gd name="T40" fmla="*/ 177 w 177"/>
                <a:gd name="T41" fmla="*/ 92 h 92"/>
                <a:gd name="T42" fmla="*/ 126 w 177"/>
                <a:gd name="T43" fmla="*/ 80 h 92"/>
                <a:gd name="T44" fmla="*/ 94 w 177"/>
                <a:gd name="T45" fmla="*/ 84 h 92"/>
                <a:gd name="T46" fmla="*/ 91 w 177"/>
                <a:gd name="T47" fmla="*/ 84 h 92"/>
                <a:gd name="T48" fmla="*/ 85 w 177"/>
                <a:gd name="T49" fmla="*/ 84 h 92"/>
                <a:gd name="T50" fmla="*/ 76 w 177"/>
                <a:gd name="T51" fmla="*/ 83 h 92"/>
                <a:gd name="T52" fmla="*/ 65 w 177"/>
                <a:gd name="T53" fmla="*/ 80 h 92"/>
                <a:gd name="T54" fmla="*/ 53 w 177"/>
                <a:gd name="T55" fmla="*/ 75 h 92"/>
                <a:gd name="T56" fmla="*/ 41 w 177"/>
                <a:gd name="T57" fmla="*/ 69 h 92"/>
                <a:gd name="T58" fmla="*/ 32 w 177"/>
                <a:gd name="T59" fmla="*/ 60 h 92"/>
                <a:gd name="T60" fmla="*/ 26 w 177"/>
                <a:gd name="T61" fmla="*/ 48 h 92"/>
                <a:gd name="T62" fmla="*/ 22 w 177"/>
                <a:gd name="T63" fmla="*/ 40 h 92"/>
                <a:gd name="T64" fmla="*/ 14 w 177"/>
                <a:gd name="T65" fmla="*/ 33 h 92"/>
                <a:gd name="T66" fmla="*/ 8 w 177"/>
                <a:gd name="T67" fmla="*/ 28 h 92"/>
                <a:gd name="T68" fmla="*/ 2 w 177"/>
                <a:gd name="T69" fmla="*/ 22 h 92"/>
                <a:gd name="T70" fmla="*/ 0 w 177"/>
                <a:gd name="T71" fmla="*/ 16 h 92"/>
                <a:gd name="T72" fmla="*/ 3 w 177"/>
                <a:gd name="T73" fmla="*/ 12 h 92"/>
                <a:gd name="T74" fmla="*/ 14 w 177"/>
                <a:gd name="T75" fmla="*/ 7 h 92"/>
                <a:gd name="T76" fmla="*/ 31 w 177"/>
                <a:gd name="T77" fmla="*/ 4 h 9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77"/>
                <a:gd name="T118" fmla="*/ 0 h 92"/>
                <a:gd name="T119" fmla="*/ 177 w 177"/>
                <a:gd name="T120" fmla="*/ 92 h 9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77" h="92">
                  <a:moveTo>
                    <a:pt x="31" y="4"/>
                  </a:moveTo>
                  <a:lnTo>
                    <a:pt x="38" y="3"/>
                  </a:lnTo>
                  <a:lnTo>
                    <a:pt x="44" y="1"/>
                  </a:lnTo>
                  <a:lnTo>
                    <a:pt x="52" y="1"/>
                  </a:lnTo>
                  <a:lnTo>
                    <a:pt x="58" y="0"/>
                  </a:lnTo>
                  <a:lnTo>
                    <a:pt x="64" y="0"/>
                  </a:lnTo>
                  <a:lnTo>
                    <a:pt x="71" y="1"/>
                  </a:lnTo>
                  <a:lnTo>
                    <a:pt x="77" y="4"/>
                  </a:lnTo>
                  <a:lnTo>
                    <a:pt x="85" y="9"/>
                  </a:lnTo>
                  <a:lnTo>
                    <a:pt x="93" y="15"/>
                  </a:lnTo>
                  <a:lnTo>
                    <a:pt x="100" y="21"/>
                  </a:lnTo>
                  <a:lnTo>
                    <a:pt x="106" y="28"/>
                  </a:lnTo>
                  <a:lnTo>
                    <a:pt x="114" y="34"/>
                  </a:lnTo>
                  <a:lnTo>
                    <a:pt x="120" y="42"/>
                  </a:lnTo>
                  <a:lnTo>
                    <a:pt x="127" y="48"/>
                  </a:lnTo>
                  <a:lnTo>
                    <a:pt x="133" y="53"/>
                  </a:lnTo>
                  <a:lnTo>
                    <a:pt x="141" y="57"/>
                  </a:lnTo>
                  <a:lnTo>
                    <a:pt x="155" y="66"/>
                  </a:lnTo>
                  <a:lnTo>
                    <a:pt x="167" y="77"/>
                  </a:lnTo>
                  <a:lnTo>
                    <a:pt x="174" y="87"/>
                  </a:lnTo>
                  <a:lnTo>
                    <a:pt x="177" y="92"/>
                  </a:lnTo>
                  <a:lnTo>
                    <a:pt x="126" y="80"/>
                  </a:lnTo>
                  <a:lnTo>
                    <a:pt x="94" y="84"/>
                  </a:lnTo>
                  <a:lnTo>
                    <a:pt x="91" y="84"/>
                  </a:lnTo>
                  <a:lnTo>
                    <a:pt x="85" y="84"/>
                  </a:lnTo>
                  <a:lnTo>
                    <a:pt x="76" y="83"/>
                  </a:lnTo>
                  <a:lnTo>
                    <a:pt x="65" y="80"/>
                  </a:lnTo>
                  <a:lnTo>
                    <a:pt x="53" y="75"/>
                  </a:lnTo>
                  <a:lnTo>
                    <a:pt x="41" y="69"/>
                  </a:lnTo>
                  <a:lnTo>
                    <a:pt x="32" y="60"/>
                  </a:lnTo>
                  <a:lnTo>
                    <a:pt x="26" y="48"/>
                  </a:lnTo>
                  <a:lnTo>
                    <a:pt x="22" y="40"/>
                  </a:lnTo>
                  <a:lnTo>
                    <a:pt x="14" y="33"/>
                  </a:lnTo>
                  <a:lnTo>
                    <a:pt x="8" y="28"/>
                  </a:lnTo>
                  <a:lnTo>
                    <a:pt x="2" y="22"/>
                  </a:lnTo>
                  <a:lnTo>
                    <a:pt x="0" y="16"/>
                  </a:lnTo>
                  <a:lnTo>
                    <a:pt x="3" y="12"/>
                  </a:lnTo>
                  <a:lnTo>
                    <a:pt x="14" y="7"/>
                  </a:lnTo>
                  <a:lnTo>
                    <a:pt x="31" y="4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8" name="Freeform 22"/>
            <p:cNvSpPr>
              <a:spLocks/>
            </p:cNvSpPr>
            <p:nvPr/>
          </p:nvSpPr>
          <p:spPr bwMode="auto">
            <a:xfrm>
              <a:off x="4692" y="3195"/>
              <a:ext cx="82" cy="100"/>
            </a:xfrm>
            <a:custGeom>
              <a:avLst/>
              <a:gdLst>
                <a:gd name="T0" fmla="*/ 23 w 82"/>
                <a:gd name="T1" fmla="*/ 53 h 100"/>
                <a:gd name="T2" fmla="*/ 29 w 82"/>
                <a:gd name="T3" fmla="*/ 50 h 100"/>
                <a:gd name="T4" fmla="*/ 37 w 82"/>
                <a:gd name="T5" fmla="*/ 46 h 100"/>
                <a:gd name="T6" fmla="*/ 46 w 82"/>
                <a:gd name="T7" fmla="*/ 38 h 100"/>
                <a:gd name="T8" fmla="*/ 53 w 82"/>
                <a:gd name="T9" fmla="*/ 29 h 100"/>
                <a:gd name="T10" fmla="*/ 62 w 82"/>
                <a:gd name="T11" fmla="*/ 22 h 100"/>
                <a:gd name="T12" fmla="*/ 70 w 82"/>
                <a:gd name="T13" fmla="*/ 13 h 100"/>
                <a:gd name="T14" fmla="*/ 76 w 82"/>
                <a:gd name="T15" fmla="*/ 7 h 100"/>
                <a:gd name="T16" fmla="*/ 79 w 82"/>
                <a:gd name="T17" fmla="*/ 2 h 100"/>
                <a:gd name="T18" fmla="*/ 82 w 82"/>
                <a:gd name="T19" fmla="*/ 0 h 100"/>
                <a:gd name="T20" fmla="*/ 82 w 82"/>
                <a:gd name="T21" fmla="*/ 4 h 100"/>
                <a:gd name="T22" fmla="*/ 82 w 82"/>
                <a:gd name="T23" fmla="*/ 13 h 100"/>
                <a:gd name="T24" fmla="*/ 80 w 82"/>
                <a:gd name="T25" fmla="*/ 26 h 100"/>
                <a:gd name="T26" fmla="*/ 77 w 82"/>
                <a:gd name="T27" fmla="*/ 40 h 100"/>
                <a:gd name="T28" fmla="*/ 70 w 82"/>
                <a:gd name="T29" fmla="*/ 50 h 100"/>
                <a:gd name="T30" fmla="*/ 61 w 82"/>
                <a:gd name="T31" fmla="*/ 58 h 100"/>
                <a:gd name="T32" fmla="*/ 52 w 82"/>
                <a:gd name="T33" fmla="*/ 62 h 100"/>
                <a:gd name="T34" fmla="*/ 47 w 82"/>
                <a:gd name="T35" fmla="*/ 67 h 100"/>
                <a:gd name="T36" fmla="*/ 44 w 82"/>
                <a:gd name="T37" fmla="*/ 76 h 100"/>
                <a:gd name="T38" fmla="*/ 44 w 82"/>
                <a:gd name="T39" fmla="*/ 87 h 100"/>
                <a:gd name="T40" fmla="*/ 44 w 82"/>
                <a:gd name="T41" fmla="*/ 94 h 100"/>
                <a:gd name="T42" fmla="*/ 38 w 82"/>
                <a:gd name="T43" fmla="*/ 99 h 100"/>
                <a:gd name="T44" fmla="*/ 26 w 82"/>
                <a:gd name="T45" fmla="*/ 100 h 100"/>
                <a:gd name="T46" fmla="*/ 11 w 82"/>
                <a:gd name="T47" fmla="*/ 97 h 100"/>
                <a:gd name="T48" fmla="*/ 2 w 82"/>
                <a:gd name="T49" fmla="*/ 90 h 100"/>
                <a:gd name="T50" fmla="*/ 0 w 82"/>
                <a:gd name="T51" fmla="*/ 79 h 100"/>
                <a:gd name="T52" fmla="*/ 3 w 82"/>
                <a:gd name="T53" fmla="*/ 67 h 100"/>
                <a:gd name="T54" fmla="*/ 11 w 82"/>
                <a:gd name="T55" fmla="*/ 58 h 100"/>
                <a:gd name="T56" fmla="*/ 23 w 82"/>
                <a:gd name="T57" fmla="*/ 53 h 10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2"/>
                <a:gd name="T88" fmla="*/ 0 h 100"/>
                <a:gd name="T89" fmla="*/ 82 w 82"/>
                <a:gd name="T90" fmla="*/ 100 h 10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2" h="100">
                  <a:moveTo>
                    <a:pt x="23" y="53"/>
                  </a:moveTo>
                  <a:lnTo>
                    <a:pt x="29" y="50"/>
                  </a:lnTo>
                  <a:lnTo>
                    <a:pt x="37" y="46"/>
                  </a:lnTo>
                  <a:lnTo>
                    <a:pt x="46" y="38"/>
                  </a:lnTo>
                  <a:lnTo>
                    <a:pt x="53" y="29"/>
                  </a:lnTo>
                  <a:lnTo>
                    <a:pt x="62" y="22"/>
                  </a:lnTo>
                  <a:lnTo>
                    <a:pt x="70" y="13"/>
                  </a:lnTo>
                  <a:lnTo>
                    <a:pt x="76" y="7"/>
                  </a:lnTo>
                  <a:lnTo>
                    <a:pt x="79" y="2"/>
                  </a:lnTo>
                  <a:lnTo>
                    <a:pt x="82" y="0"/>
                  </a:lnTo>
                  <a:lnTo>
                    <a:pt x="82" y="4"/>
                  </a:lnTo>
                  <a:lnTo>
                    <a:pt x="82" y="13"/>
                  </a:lnTo>
                  <a:lnTo>
                    <a:pt x="80" y="26"/>
                  </a:lnTo>
                  <a:lnTo>
                    <a:pt x="77" y="40"/>
                  </a:lnTo>
                  <a:lnTo>
                    <a:pt x="70" y="50"/>
                  </a:lnTo>
                  <a:lnTo>
                    <a:pt x="61" y="58"/>
                  </a:lnTo>
                  <a:lnTo>
                    <a:pt x="52" y="62"/>
                  </a:lnTo>
                  <a:lnTo>
                    <a:pt x="47" y="67"/>
                  </a:lnTo>
                  <a:lnTo>
                    <a:pt x="44" y="76"/>
                  </a:lnTo>
                  <a:lnTo>
                    <a:pt x="44" y="87"/>
                  </a:lnTo>
                  <a:lnTo>
                    <a:pt x="44" y="94"/>
                  </a:lnTo>
                  <a:lnTo>
                    <a:pt x="38" y="99"/>
                  </a:lnTo>
                  <a:lnTo>
                    <a:pt x="26" y="100"/>
                  </a:lnTo>
                  <a:lnTo>
                    <a:pt x="11" y="97"/>
                  </a:lnTo>
                  <a:lnTo>
                    <a:pt x="2" y="90"/>
                  </a:lnTo>
                  <a:lnTo>
                    <a:pt x="0" y="79"/>
                  </a:lnTo>
                  <a:lnTo>
                    <a:pt x="3" y="67"/>
                  </a:lnTo>
                  <a:lnTo>
                    <a:pt x="11" y="58"/>
                  </a:lnTo>
                  <a:lnTo>
                    <a:pt x="23" y="53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89" name="Freeform 23"/>
            <p:cNvSpPr>
              <a:spLocks/>
            </p:cNvSpPr>
            <p:nvPr/>
          </p:nvSpPr>
          <p:spPr bwMode="auto">
            <a:xfrm>
              <a:off x="4779" y="3123"/>
              <a:ext cx="64" cy="82"/>
            </a:xfrm>
            <a:custGeom>
              <a:avLst/>
              <a:gdLst>
                <a:gd name="T0" fmla="*/ 3 w 64"/>
                <a:gd name="T1" fmla="*/ 0 h 82"/>
                <a:gd name="T2" fmla="*/ 12 w 64"/>
                <a:gd name="T3" fmla="*/ 6 h 82"/>
                <a:gd name="T4" fmla="*/ 21 w 64"/>
                <a:gd name="T5" fmla="*/ 18 h 82"/>
                <a:gd name="T6" fmla="*/ 28 w 64"/>
                <a:gd name="T7" fmla="*/ 30 h 82"/>
                <a:gd name="T8" fmla="*/ 34 w 64"/>
                <a:gd name="T9" fmla="*/ 36 h 82"/>
                <a:gd name="T10" fmla="*/ 42 w 64"/>
                <a:gd name="T11" fmla="*/ 36 h 82"/>
                <a:gd name="T12" fmla="*/ 51 w 64"/>
                <a:gd name="T13" fmla="*/ 36 h 82"/>
                <a:gd name="T14" fmla="*/ 60 w 64"/>
                <a:gd name="T15" fmla="*/ 38 h 82"/>
                <a:gd name="T16" fmla="*/ 64 w 64"/>
                <a:gd name="T17" fmla="*/ 42 h 82"/>
                <a:gd name="T18" fmla="*/ 64 w 64"/>
                <a:gd name="T19" fmla="*/ 50 h 82"/>
                <a:gd name="T20" fmla="*/ 61 w 64"/>
                <a:gd name="T21" fmla="*/ 57 h 82"/>
                <a:gd name="T22" fmla="*/ 55 w 64"/>
                <a:gd name="T23" fmla="*/ 66 h 82"/>
                <a:gd name="T24" fmla="*/ 49 w 64"/>
                <a:gd name="T25" fmla="*/ 74 h 82"/>
                <a:gd name="T26" fmla="*/ 43 w 64"/>
                <a:gd name="T27" fmla="*/ 79 h 82"/>
                <a:gd name="T28" fmla="*/ 37 w 64"/>
                <a:gd name="T29" fmla="*/ 82 h 82"/>
                <a:gd name="T30" fmla="*/ 30 w 64"/>
                <a:gd name="T31" fmla="*/ 80 h 82"/>
                <a:gd name="T32" fmla="*/ 24 w 64"/>
                <a:gd name="T33" fmla="*/ 74 h 82"/>
                <a:gd name="T34" fmla="*/ 19 w 64"/>
                <a:gd name="T35" fmla="*/ 65 h 82"/>
                <a:gd name="T36" fmla="*/ 16 w 64"/>
                <a:gd name="T37" fmla="*/ 56 h 82"/>
                <a:gd name="T38" fmla="*/ 15 w 64"/>
                <a:gd name="T39" fmla="*/ 47 h 82"/>
                <a:gd name="T40" fmla="*/ 15 w 64"/>
                <a:gd name="T41" fmla="*/ 41 h 82"/>
                <a:gd name="T42" fmla="*/ 13 w 64"/>
                <a:gd name="T43" fmla="*/ 33 h 82"/>
                <a:gd name="T44" fmla="*/ 9 w 64"/>
                <a:gd name="T45" fmla="*/ 24 h 82"/>
                <a:gd name="T46" fmla="*/ 3 w 64"/>
                <a:gd name="T47" fmla="*/ 18 h 82"/>
                <a:gd name="T48" fmla="*/ 0 w 64"/>
                <a:gd name="T49" fmla="*/ 15 h 82"/>
                <a:gd name="T50" fmla="*/ 3 w 64"/>
                <a:gd name="T51" fmla="*/ 0 h 8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4"/>
                <a:gd name="T79" fmla="*/ 0 h 82"/>
                <a:gd name="T80" fmla="*/ 64 w 64"/>
                <a:gd name="T81" fmla="*/ 82 h 8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4" h="82">
                  <a:moveTo>
                    <a:pt x="3" y="0"/>
                  </a:moveTo>
                  <a:lnTo>
                    <a:pt x="12" y="6"/>
                  </a:lnTo>
                  <a:lnTo>
                    <a:pt x="21" y="18"/>
                  </a:lnTo>
                  <a:lnTo>
                    <a:pt x="28" y="30"/>
                  </a:lnTo>
                  <a:lnTo>
                    <a:pt x="34" y="36"/>
                  </a:lnTo>
                  <a:lnTo>
                    <a:pt x="42" y="36"/>
                  </a:lnTo>
                  <a:lnTo>
                    <a:pt x="51" y="36"/>
                  </a:lnTo>
                  <a:lnTo>
                    <a:pt x="60" y="38"/>
                  </a:lnTo>
                  <a:lnTo>
                    <a:pt x="64" y="42"/>
                  </a:lnTo>
                  <a:lnTo>
                    <a:pt x="64" y="50"/>
                  </a:lnTo>
                  <a:lnTo>
                    <a:pt x="61" y="57"/>
                  </a:lnTo>
                  <a:lnTo>
                    <a:pt x="55" y="66"/>
                  </a:lnTo>
                  <a:lnTo>
                    <a:pt x="49" y="74"/>
                  </a:lnTo>
                  <a:lnTo>
                    <a:pt x="43" y="79"/>
                  </a:lnTo>
                  <a:lnTo>
                    <a:pt x="37" y="82"/>
                  </a:lnTo>
                  <a:lnTo>
                    <a:pt x="30" y="80"/>
                  </a:lnTo>
                  <a:lnTo>
                    <a:pt x="24" y="74"/>
                  </a:lnTo>
                  <a:lnTo>
                    <a:pt x="19" y="65"/>
                  </a:lnTo>
                  <a:lnTo>
                    <a:pt x="16" y="56"/>
                  </a:lnTo>
                  <a:lnTo>
                    <a:pt x="15" y="47"/>
                  </a:lnTo>
                  <a:lnTo>
                    <a:pt x="15" y="41"/>
                  </a:lnTo>
                  <a:lnTo>
                    <a:pt x="13" y="33"/>
                  </a:lnTo>
                  <a:lnTo>
                    <a:pt x="9" y="24"/>
                  </a:lnTo>
                  <a:lnTo>
                    <a:pt x="3" y="18"/>
                  </a:lnTo>
                  <a:lnTo>
                    <a:pt x="0" y="1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90" name="Freeform 24"/>
            <p:cNvSpPr>
              <a:spLocks/>
            </p:cNvSpPr>
            <p:nvPr/>
          </p:nvSpPr>
          <p:spPr bwMode="auto">
            <a:xfrm>
              <a:off x="2008" y="2536"/>
              <a:ext cx="115" cy="57"/>
            </a:xfrm>
            <a:custGeom>
              <a:avLst/>
              <a:gdLst>
                <a:gd name="T0" fmla="*/ 0 w 115"/>
                <a:gd name="T1" fmla="*/ 6 h 57"/>
                <a:gd name="T2" fmla="*/ 5 w 115"/>
                <a:gd name="T3" fmla="*/ 0 h 57"/>
                <a:gd name="T4" fmla="*/ 12 w 115"/>
                <a:gd name="T5" fmla="*/ 0 h 57"/>
                <a:gd name="T6" fmla="*/ 24 w 115"/>
                <a:gd name="T7" fmla="*/ 3 h 57"/>
                <a:gd name="T8" fmla="*/ 36 w 115"/>
                <a:gd name="T9" fmla="*/ 9 h 57"/>
                <a:gd name="T10" fmla="*/ 50 w 115"/>
                <a:gd name="T11" fmla="*/ 15 h 57"/>
                <a:gd name="T12" fmla="*/ 64 w 115"/>
                <a:gd name="T13" fmla="*/ 22 h 57"/>
                <a:gd name="T14" fmla="*/ 76 w 115"/>
                <a:gd name="T15" fmla="*/ 30 h 57"/>
                <a:gd name="T16" fmla="*/ 85 w 115"/>
                <a:gd name="T17" fmla="*/ 34 h 57"/>
                <a:gd name="T18" fmla="*/ 100 w 115"/>
                <a:gd name="T19" fmla="*/ 41 h 57"/>
                <a:gd name="T20" fmla="*/ 112 w 115"/>
                <a:gd name="T21" fmla="*/ 48 h 57"/>
                <a:gd name="T22" fmla="*/ 115 w 115"/>
                <a:gd name="T23" fmla="*/ 54 h 57"/>
                <a:gd name="T24" fmla="*/ 107 w 115"/>
                <a:gd name="T25" fmla="*/ 57 h 57"/>
                <a:gd name="T26" fmla="*/ 100 w 115"/>
                <a:gd name="T27" fmla="*/ 57 h 57"/>
                <a:gd name="T28" fmla="*/ 91 w 115"/>
                <a:gd name="T29" fmla="*/ 56 h 57"/>
                <a:gd name="T30" fmla="*/ 83 w 115"/>
                <a:gd name="T31" fmla="*/ 54 h 57"/>
                <a:gd name="T32" fmla="*/ 74 w 115"/>
                <a:gd name="T33" fmla="*/ 53 h 57"/>
                <a:gd name="T34" fmla="*/ 67 w 115"/>
                <a:gd name="T35" fmla="*/ 53 h 57"/>
                <a:gd name="T36" fmla="*/ 61 w 115"/>
                <a:gd name="T37" fmla="*/ 51 h 57"/>
                <a:gd name="T38" fmla="*/ 58 w 115"/>
                <a:gd name="T39" fmla="*/ 50 h 57"/>
                <a:gd name="T40" fmla="*/ 56 w 115"/>
                <a:gd name="T41" fmla="*/ 50 h 57"/>
                <a:gd name="T42" fmla="*/ 53 w 115"/>
                <a:gd name="T43" fmla="*/ 48 h 57"/>
                <a:gd name="T44" fmla="*/ 47 w 115"/>
                <a:gd name="T45" fmla="*/ 45 h 57"/>
                <a:gd name="T46" fmla="*/ 38 w 115"/>
                <a:gd name="T47" fmla="*/ 41 h 57"/>
                <a:gd name="T48" fmla="*/ 27 w 115"/>
                <a:gd name="T49" fmla="*/ 34 h 57"/>
                <a:gd name="T50" fmla="*/ 17 w 115"/>
                <a:gd name="T51" fmla="*/ 27 h 57"/>
                <a:gd name="T52" fmla="*/ 8 w 115"/>
                <a:gd name="T53" fmla="*/ 19 h 57"/>
                <a:gd name="T54" fmla="*/ 2 w 115"/>
                <a:gd name="T55" fmla="*/ 12 h 57"/>
                <a:gd name="T56" fmla="*/ 0 w 115"/>
                <a:gd name="T57" fmla="*/ 6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15"/>
                <a:gd name="T88" fmla="*/ 0 h 57"/>
                <a:gd name="T89" fmla="*/ 115 w 115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15" h="57">
                  <a:moveTo>
                    <a:pt x="0" y="6"/>
                  </a:moveTo>
                  <a:lnTo>
                    <a:pt x="5" y="0"/>
                  </a:lnTo>
                  <a:lnTo>
                    <a:pt x="12" y="0"/>
                  </a:lnTo>
                  <a:lnTo>
                    <a:pt x="24" y="3"/>
                  </a:lnTo>
                  <a:lnTo>
                    <a:pt x="36" y="9"/>
                  </a:lnTo>
                  <a:lnTo>
                    <a:pt x="50" y="15"/>
                  </a:lnTo>
                  <a:lnTo>
                    <a:pt x="64" y="22"/>
                  </a:lnTo>
                  <a:lnTo>
                    <a:pt x="76" y="30"/>
                  </a:lnTo>
                  <a:lnTo>
                    <a:pt x="85" y="34"/>
                  </a:lnTo>
                  <a:lnTo>
                    <a:pt x="100" y="41"/>
                  </a:lnTo>
                  <a:lnTo>
                    <a:pt x="112" y="48"/>
                  </a:lnTo>
                  <a:lnTo>
                    <a:pt x="115" y="54"/>
                  </a:lnTo>
                  <a:lnTo>
                    <a:pt x="107" y="57"/>
                  </a:lnTo>
                  <a:lnTo>
                    <a:pt x="100" y="57"/>
                  </a:lnTo>
                  <a:lnTo>
                    <a:pt x="91" y="56"/>
                  </a:lnTo>
                  <a:lnTo>
                    <a:pt x="83" y="54"/>
                  </a:lnTo>
                  <a:lnTo>
                    <a:pt x="74" y="53"/>
                  </a:lnTo>
                  <a:lnTo>
                    <a:pt x="67" y="53"/>
                  </a:lnTo>
                  <a:lnTo>
                    <a:pt x="61" y="51"/>
                  </a:lnTo>
                  <a:lnTo>
                    <a:pt x="58" y="50"/>
                  </a:lnTo>
                  <a:lnTo>
                    <a:pt x="56" y="50"/>
                  </a:lnTo>
                  <a:lnTo>
                    <a:pt x="53" y="48"/>
                  </a:lnTo>
                  <a:lnTo>
                    <a:pt x="47" y="45"/>
                  </a:lnTo>
                  <a:lnTo>
                    <a:pt x="38" y="41"/>
                  </a:lnTo>
                  <a:lnTo>
                    <a:pt x="27" y="34"/>
                  </a:lnTo>
                  <a:lnTo>
                    <a:pt x="17" y="27"/>
                  </a:lnTo>
                  <a:lnTo>
                    <a:pt x="8" y="19"/>
                  </a:lnTo>
                  <a:lnTo>
                    <a:pt x="2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3391" name="Freeform 25"/>
            <p:cNvSpPr>
              <a:spLocks/>
            </p:cNvSpPr>
            <p:nvPr/>
          </p:nvSpPr>
          <p:spPr bwMode="auto">
            <a:xfrm>
              <a:off x="3349" y="2872"/>
              <a:ext cx="81" cy="168"/>
            </a:xfrm>
            <a:custGeom>
              <a:avLst/>
              <a:gdLst>
                <a:gd name="T0" fmla="*/ 54 w 81"/>
                <a:gd name="T1" fmla="*/ 3 h 168"/>
                <a:gd name="T2" fmla="*/ 69 w 81"/>
                <a:gd name="T3" fmla="*/ 0 h 168"/>
                <a:gd name="T4" fmla="*/ 77 w 81"/>
                <a:gd name="T5" fmla="*/ 3 h 168"/>
                <a:gd name="T6" fmla="*/ 81 w 81"/>
                <a:gd name="T7" fmla="*/ 12 h 168"/>
                <a:gd name="T8" fmla="*/ 81 w 81"/>
                <a:gd name="T9" fmla="*/ 25 h 168"/>
                <a:gd name="T10" fmla="*/ 80 w 81"/>
                <a:gd name="T11" fmla="*/ 38 h 168"/>
                <a:gd name="T12" fmla="*/ 77 w 81"/>
                <a:gd name="T13" fmla="*/ 53 h 168"/>
                <a:gd name="T14" fmla="*/ 74 w 81"/>
                <a:gd name="T15" fmla="*/ 67 h 168"/>
                <a:gd name="T16" fmla="*/ 72 w 81"/>
                <a:gd name="T17" fmla="*/ 79 h 168"/>
                <a:gd name="T18" fmla="*/ 72 w 81"/>
                <a:gd name="T19" fmla="*/ 102 h 168"/>
                <a:gd name="T20" fmla="*/ 71 w 81"/>
                <a:gd name="T21" fmla="*/ 124 h 168"/>
                <a:gd name="T22" fmla="*/ 68 w 81"/>
                <a:gd name="T23" fmla="*/ 144 h 168"/>
                <a:gd name="T24" fmla="*/ 65 w 81"/>
                <a:gd name="T25" fmla="*/ 156 h 168"/>
                <a:gd name="T26" fmla="*/ 62 w 81"/>
                <a:gd name="T27" fmla="*/ 159 h 168"/>
                <a:gd name="T28" fmla="*/ 57 w 81"/>
                <a:gd name="T29" fmla="*/ 162 h 168"/>
                <a:gd name="T30" fmla="*/ 50 w 81"/>
                <a:gd name="T31" fmla="*/ 165 h 168"/>
                <a:gd name="T32" fmla="*/ 42 w 81"/>
                <a:gd name="T33" fmla="*/ 168 h 168"/>
                <a:gd name="T34" fmla="*/ 33 w 81"/>
                <a:gd name="T35" fmla="*/ 168 h 168"/>
                <a:gd name="T36" fmla="*/ 25 w 81"/>
                <a:gd name="T37" fmla="*/ 166 h 168"/>
                <a:gd name="T38" fmla="*/ 19 w 81"/>
                <a:gd name="T39" fmla="*/ 160 h 168"/>
                <a:gd name="T40" fmla="*/ 13 w 81"/>
                <a:gd name="T41" fmla="*/ 153 h 168"/>
                <a:gd name="T42" fmla="*/ 6 w 81"/>
                <a:gd name="T43" fmla="*/ 132 h 168"/>
                <a:gd name="T44" fmla="*/ 1 w 81"/>
                <a:gd name="T45" fmla="*/ 114 h 168"/>
                <a:gd name="T46" fmla="*/ 0 w 81"/>
                <a:gd name="T47" fmla="*/ 99 h 168"/>
                <a:gd name="T48" fmla="*/ 1 w 81"/>
                <a:gd name="T49" fmla="*/ 88 h 168"/>
                <a:gd name="T50" fmla="*/ 6 w 81"/>
                <a:gd name="T51" fmla="*/ 77 h 168"/>
                <a:gd name="T52" fmla="*/ 13 w 81"/>
                <a:gd name="T53" fmla="*/ 65 h 168"/>
                <a:gd name="T54" fmla="*/ 24 w 81"/>
                <a:gd name="T55" fmla="*/ 56 h 168"/>
                <a:gd name="T56" fmla="*/ 33 w 81"/>
                <a:gd name="T57" fmla="*/ 53 h 168"/>
                <a:gd name="T58" fmla="*/ 39 w 81"/>
                <a:gd name="T59" fmla="*/ 46 h 168"/>
                <a:gd name="T60" fmla="*/ 44 w 81"/>
                <a:gd name="T61" fmla="*/ 29 h 168"/>
                <a:gd name="T62" fmla="*/ 48 w 81"/>
                <a:gd name="T63" fmla="*/ 12 h 168"/>
                <a:gd name="T64" fmla="*/ 54 w 81"/>
                <a:gd name="T65" fmla="*/ 3 h 16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1"/>
                <a:gd name="T100" fmla="*/ 0 h 168"/>
                <a:gd name="T101" fmla="*/ 81 w 81"/>
                <a:gd name="T102" fmla="*/ 168 h 16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1" h="168">
                  <a:moveTo>
                    <a:pt x="54" y="3"/>
                  </a:moveTo>
                  <a:lnTo>
                    <a:pt x="69" y="0"/>
                  </a:lnTo>
                  <a:lnTo>
                    <a:pt x="77" y="3"/>
                  </a:lnTo>
                  <a:lnTo>
                    <a:pt x="81" y="12"/>
                  </a:lnTo>
                  <a:lnTo>
                    <a:pt x="81" y="25"/>
                  </a:lnTo>
                  <a:lnTo>
                    <a:pt x="80" y="38"/>
                  </a:lnTo>
                  <a:lnTo>
                    <a:pt x="77" y="53"/>
                  </a:lnTo>
                  <a:lnTo>
                    <a:pt x="74" y="67"/>
                  </a:lnTo>
                  <a:lnTo>
                    <a:pt x="72" y="79"/>
                  </a:lnTo>
                  <a:lnTo>
                    <a:pt x="72" y="102"/>
                  </a:lnTo>
                  <a:lnTo>
                    <a:pt x="71" y="124"/>
                  </a:lnTo>
                  <a:lnTo>
                    <a:pt x="68" y="144"/>
                  </a:lnTo>
                  <a:lnTo>
                    <a:pt x="65" y="156"/>
                  </a:lnTo>
                  <a:lnTo>
                    <a:pt x="62" y="159"/>
                  </a:lnTo>
                  <a:lnTo>
                    <a:pt x="57" y="162"/>
                  </a:lnTo>
                  <a:lnTo>
                    <a:pt x="50" y="165"/>
                  </a:lnTo>
                  <a:lnTo>
                    <a:pt x="42" y="168"/>
                  </a:lnTo>
                  <a:lnTo>
                    <a:pt x="33" y="168"/>
                  </a:lnTo>
                  <a:lnTo>
                    <a:pt x="25" y="166"/>
                  </a:lnTo>
                  <a:lnTo>
                    <a:pt x="19" y="160"/>
                  </a:lnTo>
                  <a:lnTo>
                    <a:pt x="13" y="153"/>
                  </a:lnTo>
                  <a:lnTo>
                    <a:pt x="6" y="132"/>
                  </a:lnTo>
                  <a:lnTo>
                    <a:pt x="1" y="114"/>
                  </a:lnTo>
                  <a:lnTo>
                    <a:pt x="0" y="99"/>
                  </a:lnTo>
                  <a:lnTo>
                    <a:pt x="1" y="88"/>
                  </a:lnTo>
                  <a:lnTo>
                    <a:pt x="6" y="77"/>
                  </a:lnTo>
                  <a:lnTo>
                    <a:pt x="13" y="65"/>
                  </a:lnTo>
                  <a:lnTo>
                    <a:pt x="24" y="56"/>
                  </a:lnTo>
                  <a:lnTo>
                    <a:pt x="33" y="53"/>
                  </a:lnTo>
                  <a:lnTo>
                    <a:pt x="39" y="46"/>
                  </a:lnTo>
                  <a:lnTo>
                    <a:pt x="44" y="29"/>
                  </a:lnTo>
                  <a:lnTo>
                    <a:pt x="48" y="12"/>
                  </a:lnTo>
                  <a:lnTo>
                    <a:pt x="54" y="3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 dirty="0"/>
            </a:p>
          </p:txBody>
        </p:sp>
      </p:grpSp>
      <p:sp>
        <p:nvSpPr>
          <p:cNvPr id="13315" name="Line 26"/>
          <p:cNvSpPr>
            <a:spLocks noChangeShapeType="1"/>
          </p:cNvSpPr>
          <p:nvPr/>
        </p:nvSpPr>
        <p:spPr bwMode="auto">
          <a:xfrm>
            <a:off x="1835150" y="2420938"/>
            <a:ext cx="936625" cy="1296987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16" name="Text Box 27"/>
          <p:cNvSpPr txBox="1">
            <a:spLocks noChangeArrowheads="1"/>
          </p:cNvSpPr>
          <p:nvPr/>
        </p:nvSpPr>
        <p:spPr bwMode="auto">
          <a:xfrm>
            <a:off x="1476375" y="2133600"/>
            <a:ext cx="7191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USA</a:t>
            </a:r>
          </a:p>
          <a:p>
            <a:pPr eaLnBrk="0" hangingPunct="0"/>
            <a:endParaRPr lang="es-ES_tradnl" sz="1400" dirty="0">
              <a:solidFill>
                <a:srgbClr val="FF6600"/>
              </a:solidFill>
              <a:latin typeface="Univers" pitchFamily="34" charset="0"/>
            </a:endParaRPr>
          </a:p>
        </p:txBody>
      </p:sp>
      <p:sp>
        <p:nvSpPr>
          <p:cNvPr id="13317" name="Line 28"/>
          <p:cNvSpPr>
            <a:spLocks noChangeShapeType="1"/>
          </p:cNvSpPr>
          <p:nvPr/>
        </p:nvSpPr>
        <p:spPr bwMode="auto">
          <a:xfrm>
            <a:off x="1763713" y="3357563"/>
            <a:ext cx="1079500" cy="719137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18" name="Text Box 29"/>
          <p:cNvSpPr txBox="1">
            <a:spLocks noChangeArrowheads="1"/>
          </p:cNvSpPr>
          <p:nvPr/>
        </p:nvSpPr>
        <p:spPr bwMode="auto">
          <a:xfrm>
            <a:off x="957263" y="3124200"/>
            <a:ext cx="836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dirty="0">
                <a:solidFill>
                  <a:srgbClr val="000066"/>
                </a:solidFill>
                <a:latin typeface="Univers" pitchFamily="34" charset="0"/>
              </a:rPr>
              <a:t>Mexico</a:t>
            </a:r>
            <a:r>
              <a:rPr lang="en-US" sz="1400" dirty="0">
                <a:solidFill>
                  <a:srgbClr val="FF6600"/>
                </a:solidFill>
                <a:latin typeface="Univers" pitchFamily="34" charset="0"/>
              </a:rPr>
              <a:t> </a:t>
            </a:r>
          </a:p>
        </p:txBody>
      </p:sp>
      <p:sp>
        <p:nvSpPr>
          <p:cNvPr id="13319" name="Text Box 30"/>
          <p:cNvSpPr txBox="1">
            <a:spLocks noChangeArrowheads="1"/>
          </p:cNvSpPr>
          <p:nvPr/>
        </p:nvSpPr>
        <p:spPr bwMode="auto">
          <a:xfrm>
            <a:off x="3851275" y="1484313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EU</a:t>
            </a:r>
            <a:endParaRPr lang="es-ES_tradnl" sz="1400" dirty="0">
              <a:solidFill>
                <a:srgbClr val="FF6600"/>
              </a:solidFill>
              <a:latin typeface="Univers" pitchFamily="34" charset="0"/>
            </a:endParaRPr>
          </a:p>
        </p:txBody>
      </p:sp>
      <p:sp>
        <p:nvSpPr>
          <p:cNvPr id="13320" name="Line 31"/>
          <p:cNvSpPr>
            <a:spLocks noChangeShapeType="1"/>
          </p:cNvSpPr>
          <p:nvPr/>
        </p:nvSpPr>
        <p:spPr bwMode="auto">
          <a:xfrm>
            <a:off x="4211638" y="1844675"/>
            <a:ext cx="647700" cy="1584325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21" name="Line 32"/>
          <p:cNvSpPr>
            <a:spLocks noChangeShapeType="1"/>
          </p:cNvSpPr>
          <p:nvPr/>
        </p:nvSpPr>
        <p:spPr bwMode="auto">
          <a:xfrm flipH="1">
            <a:off x="6732588" y="2997200"/>
            <a:ext cx="1223962" cy="647700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22" name="Text Box 33"/>
          <p:cNvSpPr txBox="1">
            <a:spLocks noChangeArrowheads="1"/>
          </p:cNvSpPr>
          <p:nvPr/>
        </p:nvSpPr>
        <p:spPr bwMode="auto">
          <a:xfrm>
            <a:off x="7740650" y="2708275"/>
            <a:ext cx="11699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South Korea</a:t>
            </a:r>
            <a:endParaRPr lang="es-ES_tradnl" sz="1400" dirty="0">
              <a:solidFill>
                <a:srgbClr val="FF6600"/>
              </a:solidFill>
              <a:latin typeface="Univers" pitchFamily="34" charset="0"/>
            </a:endParaRPr>
          </a:p>
        </p:txBody>
      </p:sp>
      <p:sp>
        <p:nvSpPr>
          <p:cNvPr id="13323" name="Line 34"/>
          <p:cNvSpPr>
            <a:spLocks noChangeShapeType="1"/>
          </p:cNvSpPr>
          <p:nvPr/>
        </p:nvSpPr>
        <p:spPr bwMode="auto">
          <a:xfrm flipH="1">
            <a:off x="7451725" y="4221163"/>
            <a:ext cx="792163" cy="928687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24" name="Line 35"/>
          <p:cNvSpPr>
            <a:spLocks noChangeShapeType="1"/>
          </p:cNvSpPr>
          <p:nvPr/>
        </p:nvSpPr>
        <p:spPr bwMode="auto">
          <a:xfrm flipH="1" flipV="1">
            <a:off x="1908175" y="3932238"/>
            <a:ext cx="1079500" cy="288925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25" name="Text Box 36"/>
          <p:cNvSpPr txBox="1">
            <a:spLocks noChangeArrowheads="1"/>
          </p:cNvSpPr>
          <p:nvPr/>
        </p:nvSpPr>
        <p:spPr bwMode="auto">
          <a:xfrm>
            <a:off x="684213" y="3644900"/>
            <a:ext cx="1100137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El Salvador</a:t>
            </a:r>
          </a:p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Costa Rica</a:t>
            </a:r>
          </a:p>
        </p:txBody>
      </p:sp>
      <p:sp>
        <p:nvSpPr>
          <p:cNvPr id="13326" name="Line 37"/>
          <p:cNvSpPr>
            <a:spLocks noChangeShapeType="1"/>
          </p:cNvSpPr>
          <p:nvPr/>
        </p:nvSpPr>
        <p:spPr bwMode="auto">
          <a:xfrm flipH="1">
            <a:off x="5219700" y="2205038"/>
            <a:ext cx="144463" cy="1211262"/>
          </a:xfrm>
          <a:prstGeom prst="line">
            <a:avLst/>
          </a:prstGeom>
          <a:noFill/>
          <a:ln w="15875">
            <a:solidFill>
              <a:srgbClr val="000080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27" name="Rectangle 38"/>
          <p:cNvSpPr>
            <a:spLocks noChangeArrowheads="1"/>
          </p:cNvSpPr>
          <p:nvPr/>
        </p:nvSpPr>
        <p:spPr bwMode="auto">
          <a:xfrm>
            <a:off x="5148263" y="1412875"/>
            <a:ext cx="2447925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EFTA </a:t>
            </a:r>
          </a:p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(</a:t>
            </a:r>
            <a:r>
              <a:rPr lang="es-ES_tradnl" sz="1000" dirty="0">
                <a:solidFill>
                  <a:srgbClr val="000066"/>
                </a:solidFill>
                <a:latin typeface="Univers" pitchFamily="34" charset="0"/>
              </a:rPr>
              <a:t>European Free Trade Association,</a:t>
            </a:r>
          </a:p>
          <a:p>
            <a:pPr eaLnBrk="0" hangingPunct="0"/>
            <a:r>
              <a:rPr lang="es-ES_tradnl" sz="1000" dirty="0">
                <a:solidFill>
                  <a:srgbClr val="000066"/>
                </a:solidFill>
                <a:latin typeface="Univers" pitchFamily="34" charset="0"/>
              </a:rPr>
              <a:t>Iceland-Norway- Suitzerland- Liechtenstein)</a:t>
            </a:r>
          </a:p>
        </p:txBody>
      </p:sp>
      <p:sp>
        <p:nvSpPr>
          <p:cNvPr id="13328" name="Text Box 39"/>
          <p:cNvSpPr txBox="1">
            <a:spLocks noChangeArrowheads="1"/>
          </p:cNvSpPr>
          <p:nvPr/>
        </p:nvSpPr>
        <p:spPr bwMode="auto">
          <a:xfrm>
            <a:off x="7915275" y="3933825"/>
            <a:ext cx="1260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dirty="0">
                <a:solidFill>
                  <a:srgbClr val="000066"/>
                </a:solidFill>
                <a:latin typeface="Univers" pitchFamily="34" charset="0"/>
              </a:rPr>
              <a:t>New Zealand</a:t>
            </a:r>
            <a:endParaRPr lang="en-US" sz="1400" dirty="0">
              <a:solidFill>
                <a:srgbClr val="FF6600"/>
              </a:solidFill>
              <a:latin typeface="Univers" pitchFamily="34" charset="0"/>
            </a:endParaRPr>
          </a:p>
        </p:txBody>
      </p:sp>
      <p:sp>
        <p:nvSpPr>
          <p:cNvPr id="13329" name="Text Box 40"/>
          <p:cNvSpPr txBox="1">
            <a:spLocks noChangeArrowheads="1"/>
          </p:cNvSpPr>
          <p:nvPr/>
        </p:nvSpPr>
        <p:spPr bwMode="auto">
          <a:xfrm>
            <a:off x="5638800" y="5181600"/>
            <a:ext cx="1000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dirty="0">
                <a:solidFill>
                  <a:srgbClr val="000066"/>
                </a:solidFill>
                <a:latin typeface="Univers" pitchFamily="34" charset="0"/>
              </a:rPr>
              <a:t>Singapore</a:t>
            </a:r>
            <a:endParaRPr lang="en-US" sz="1400" dirty="0">
              <a:solidFill>
                <a:srgbClr val="FF6600"/>
              </a:solidFill>
              <a:latin typeface="Univers" pitchFamily="34" charset="0"/>
            </a:endParaRPr>
          </a:p>
        </p:txBody>
      </p:sp>
      <p:sp>
        <p:nvSpPr>
          <p:cNvPr id="13330" name="Text Box 41"/>
          <p:cNvSpPr txBox="1">
            <a:spLocks noChangeArrowheads="1"/>
          </p:cNvSpPr>
          <p:nvPr/>
        </p:nvSpPr>
        <p:spPr bwMode="auto">
          <a:xfrm>
            <a:off x="6588125" y="4005263"/>
            <a:ext cx="936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dirty="0">
                <a:latin typeface="Arial" charset="0"/>
              </a:rPr>
              <a:t>Malaysia</a:t>
            </a:r>
          </a:p>
        </p:txBody>
      </p:sp>
      <p:sp>
        <p:nvSpPr>
          <p:cNvPr id="13331" name="Line 42"/>
          <p:cNvSpPr>
            <a:spLocks noChangeShapeType="1"/>
          </p:cNvSpPr>
          <p:nvPr/>
        </p:nvSpPr>
        <p:spPr bwMode="auto">
          <a:xfrm flipV="1">
            <a:off x="5003800" y="4076700"/>
            <a:ext cx="792163" cy="1612900"/>
          </a:xfrm>
          <a:prstGeom prst="line">
            <a:avLst/>
          </a:prstGeom>
          <a:noFill/>
          <a:ln w="15875">
            <a:solidFill>
              <a:srgbClr val="00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32" name="Line 43"/>
          <p:cNvSpPr>
            <a:spLocks noChangeShapeType="1"/>
          </p:cNvSpPr>
          <p:nvPr/>
        </p:nvSpPr>
        <p:spPr bwMode="auto">
          <a:xfrm flipH="1">
            <a:off x="6300788" y="2362200"/>
            <a:ext cx="1014412" cy="1282700"/>
          </a:xfrm>
          <a:prstGeom prst="line">
            <a:avLst/>
          </a:prstGeom>
          <a:noFill/>
          <a:ln w="15875">
            <a:solidFill>
              <a:srgbClr val="000080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33" name="Text Box 44"/>
          <p:cNvSpPr txBox="1">
            <a:spLocks noChangeArrowheads="1"/>
          </p:cNvSpPr>
          <p:nvPr/>
        </p:nvSpPr>
        <p:spPr bwMode="auto">
          <a:xfrm>
            <a:off x="7308850" y="2133600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China</a:t>
            </a:r>
          </a:p>
        </p:txBody>
      </p:sp>
      <p:sp>
        <p:nvSpPr>
          <p:cNvPr id="13334" name="Line 45"/>
          <p:cNvSpPr>
            <a:spLocks noChangeShapeType="1"/>
          </p:cNvSpPr>
          <p:nvPr/>
        </p:nvSpPr>
        <p:spPr bwMode="auto">
          <a:xfrm flipV="1">
            <a:off x="6019800" y="4437063"/>
            <a:ext cx="280988" cy="820737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35" name="Line 46"/>
          <p:cNvSpPr>
            <a:spLocks noChangeShapeType="1"/>
          </p:cNvSpPr>
          <p:nvPr/>
        </p:nvSpPr>
        <p:spPr bwMode="auto">
          <a:xfrm flipH="1">
            <a:off x="6300788" y="4437063"/>
            <a:ext cx="792162" cy="71437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36" name="Text Box 47"/>
          <p:cNvSpPr txBox="1">
            <a:spLocks noChangeArrowheads="1"/>
          </p:cNvSpPr>
          <p:nvPr/>
        </p:nvSpPr>
        <p:spPr bwMode="auto">
          <a:xfrm>
            <a:off x="8172450" y="3211513"/>
            <a:ext cx="67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CL" sz="1400" dirty="0">
                <a:solidFill>
                  <a:srgbClr val="000066"/>
                </a:solidFill>
                <a:latin typeface="Univers" pitchFamily="34" charset="0"/>
              </a:rPr>
              <a:t>Japan</a:t>
            </a:r>
            <a:endParaRPr lang="es-ES" sz="1400" dirty="0">
              <a:solidFill>
                <a:srgbClr val="000066"/>
              </a:solidFill>
              <a:latin typeface="Univers" pitchFamily="34" charset="0"/>
            </a:endParaRPr>
          </a:p>
        </p:txBody>
      </p:sp>
      <p:sp>
        <p:nvSpPr>
          <p:cNvPr id="13337" name="Line 48"/>
          <p:cNvSpPr>
            <a:spLocks noChangeShapeType="1"/>
          </p:cNvSpPr>
          <p:nvPr/>
        </p:nvSpPr>
        <p:spPr bwMode="auto">
          <a:xfrm>
            <a:off x="3492500" y="4581525"/>
            <a:ext cx="576263" cy="422275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38" name="Line 49"/>
          <p:cNvSpPr>
            <a:spLocks noChangeShapeType="1"/>
          </p:cNvSpPr>
          <p:nvPr/>
        </p:nvSpPr>
        <p:spPr bwMode="auto">
          <a:xfrm flipH="1">
            <a:off x="6372225" y="4149725"/>
            <a:ext cx="287338" cy="0"/>
          </a:xfrm>
          <a:prstGeom prst="line">
            <a:avLst/>
          </a:prstGeom>
          <a:ln>
            <a:headEnd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s-ES" dirty="0"/>
          </a:p>
        </p:txBody>
      </p:sp>
      <p:sp>
        <p:nvSpPr>
          <p:cNvPr id="13339" name="Line 50"/>
          <p:cNvSpPr>
            <a:spLocks noChangeShapeType="1"/>
          </p:cNvSpPr>
          <p:nvPr/>
        </p:nvSpPr>
        <p:spPr bwMode="auto">
          <a:xfrm flipH="1">
            <a:off x="6300788" y="3860800"/>
            <a:ext cx="1150937" cy="21590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40" name="Rectangle 51"/>
          <p:cNvSpPr>
            <a:spLocks noChangeArrowheads="1"/>
          </p:cNvSpPr>
          <p:nvPr/>
        </p:nvSpPr>
        <p:spPr bwMode="auto">
          <a:xfrm>
            <a:off x="7451725" y="3644900"/>
            <a:ext cx="868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400" dirty="0">
                <a:solidFill>
                  <a:srgbClr val="FF0000"/>
                </a:solidFill>
                <a:latin typeface="Univers" pitchFamily="34" charset="0"/>
              </a:rPr>
              <a:t>Vietnam</a:t>
            </a:r>
            <a:endParaRPr lang="en-US" sz="1400" dirty="0">
              <a:solidFill>
                <a:srgbClr val="FF0000"/>
              </a:solidFill>
              <a:latin typeface="Univers" pitchFamily="34" charset="0"/>
            </a:endParaRPr>
          </a:p>
        </p:txBody>
      </p:sp>
      <p:sp>
        <p:nvSpPr>
          <p:cNvPr id="13341" name="Text Box 52"/>
          <p:cNvSpPr txBox="1">
            <a:spLocks noChangeArrowheads="1"/>
          </p:cNvSpPr>
          <p:nvPr/>
        </p:nvSpPr>
        <p:spPr bwMode="auto">
          <a:xfrm>
            <a:off x="7019925" y="4292600"/>
            <a:ext cx="790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Brunei</a:t>
            </a:r>
            <a:endParaRPr lang="es-ES_tradnl" sz="1400" dirty="0">
              <a:solidFill>
                <a:srgbClr val="FF6600"/>
              </a:solidFill>
              <a:latin typeface="Univers" pitchFamily="34" charset="0"/>
            </a:endParaRPr>
          </a:p>
        </p:txBody>
      </p:sp>
      <p:sp>
        <p:nvSpPr>
          <p:cNvPr id="13342" name="Line 53"/>
          <p:cNvSpPr>
            <a:spLocks noChangeShapeType="1"/>
          </p:cNvSpPr>
          <p:nvPr/>
        </p:nvSpPr>
        <p:spPr bwMode="auto">
          <a:xfrm flipH="1" flipV="1">
            <a:off x="6948488" y="4797425"/>
            <a:ext cx="360362" cy="647700"/>
          </a:xfrm>
          <a:prstGeom prst="line">
            <a:avLst/>
          </a:prstGeom>
          <a:noFill/>
          <a:ln w="15875">
            <a:solidFill>
              <a:srgbClr val="00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43" name="Rectangle 54"/>
          <p:cNvSpPr>
            <a:spLocks noChangeArrowheads="1"/>
          </p:cNvSpPr>
          <p:nvPr/>
        </p:nvSpPr>
        <p:spPr bwMode="auto">
          <a:xfrm>
            <a:off x="7329488" y="5384800"/>
            <a:ext cx="4562475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Australia</a:t>
            </a:r>
          </a:p>
          <a:p>
            <a:pPr>
              <a:spcBef>
                <a:spcPct val="50000"/>
              </a:spcBef>
            </a:pPr>
            <a:endParaRPr lang="en-US" sz="1400" dirty="0">
              <a:solidFill>
                <a:srgbClr val="000066"/>
              </a:solidFill>
              <a:latin typeface="Univers" pitchFamily="34" charset="0"/>
            </a:endParaRPr>
          </a:p>
        </p:txBody>
      </p:sp>
      <p:sp>
        <p:nvSpPr>
          <p:cNvPr id="13344" name="Line 55"/>
          <p:cNvSpPr>
            <a:spLocks noChangeShapeType="1"/>
          </p:cNvSpPr>
          <p:nvPr/>
        </p:nvSpPr>
        <p:spPr bwMode="auto">
          <a:xfrm flipH="1">
            <a:off x="5400675" y="2565400"/>
            <a:ext cx="684213" cy="1150938"/>
          </a:xfrm>
          <a:prstGeom prst="line">
            <a:avLst/>
          </a:prstGeom>
          <a:ln>
            <a:headEnd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s-ES" dirty="0"/>
          </a:p>
        </p:txBody>
      </p:sp>
      <p:sp>
        <p:nvSpPr>
          <p:cNvPr id="13345" name="Rectangle 56"/>
          <p:cNvSpPr>
            <a:spLocks noChangeArrowheads="1"/>
          </p:cNvSpPr>
          <p:nvPr/>
        </p:nvSpPr>
        <p:spPr bwMode="auto">
          <a:xfrm>
            <a:off x="5724525" y="2276475"/>
            <a:ext cx="747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latin typeface="Univers" pitchFamily="34" charset="0"/>
              </a:rPr>
              <a:t>Turkey</a:t>
            </a:r>
          </a:p>
        </p:txBody>
      </p:sp>
      <p:pic>
        <p:nvPicPr>
          <p:cNvPr id="13346" name="Picture 57" descr="http://www.engr.uiuc.edu/international/summerbrochures/chile.htm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00338" y="5084763"/>
            <a:ext cx="522287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47" name="Rectangle 58"/>
          <p:cNvSpPr>
            <a:spLocks noChangeArrowheads="1"/>
          </p:cNvSpPr>
          <p:nvPr/>
        </p:nvSpPr>
        <p:spPr bwMode="auto">
          <a:xfrm>
            <a:off x="2806700" y="6400800"/>
            <a:ext cx="6337300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 dirty="0" smtClean="0">
                <a:solidFill>
                  <a:srgbClr val="333399"/>
                </a:solidFill>
                <a:latin typeface="Tahoma" pitchFamily="34" charset="0"/>
              </a:rPr>
              <a:t>ACCESO PREFERENCIAL AL 90% DEL PIB MUNDIAL</a:t>
            </a:r>
            <a:endParaRPr lang="en-US" sz="1400" b="1" dirty="0">
              <a:solidFill>
                <a:srgbClr val="333399"/>
              </a:solidFill>
              <a:latin typeface="Tahoma" pitchFamily="34" charset="0"/>
            </a:endParaRPr>
          </a:p>
        </p:txBody>
      </p:sp>
      <p:sp>
        <p:nvSpPr>
          <p:cNvPr id="13348" name="Text Box 60"/>
          <p:cNvSpPr txBox="1">
            <a:spLocks noChangeArrowheads="1"/>
          </p:cNvSpPr>
          <p:nvPr/>
        </p:nvSpPr>
        <p:spPr bwMode="auto">
          <a:xfrm>
            <a:off x="1979613" y="4941888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L" sz="1400" dirty="0">
                <a:solidFill>
                  <a:srgbClr val="000066"/>
                </a:solidFill>
                <a:latin typeface="Univers" pitchFamily="34" charset="0"/>
              </a:rPr>
              <a:t>Peru</a:t>
            </a:r>
            <a:endParaRPr lang="es-ES" sz="1400" dirty="0">
              <a:solidFill>
                <a:srgbClr val="000066"/>
              </a:solidFill>
              <a:latin typeface="Univers" pitchFamily="34" charset="0"/>
            </a:endParaRPr>
          </a:p>
        </p:txBody>
      </p:sp>
      <p:sp>
        <p:nvSpPr>
          <p:cNvPr id="13349" name="Text Box 61"/>
          <p:cNvSpPr txBox="1">
            <a:spLocks noChangeArrowheads="1"/>
          </p:cNvSpPr>
          <p:nvPr/>
        </p:nvSpPr>
        <p:spPr bwMode="auto">
          <a:xfrm>
            <a:off x="323850" y="4508500"/>
            <a:ext cx="13509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L" sz="1400" dirty="0">
                <a:solidFill>
                  <a:srgbClr val="000066"/>
                </a:solidFill>
                <a:latin typeface="Univers" pitchFamily="34" charset="0"/>
              </a:rPr>
              <a:t>Panama</a:t>
            </a:r>
          </a:p>
          <a:p>
            <a:pPr algn="ctr"/>
            <a:r>
              <a:rPr lang="es-CL" sz="1400" dirty="0">
                <a:solidFill>
                  <a:srgbClr val="000066"/>
                </a:solidFill>
                <a:latin typeface="Univers" pitchFamily="34" charset="0"/>
              </a:rPr>
              <a:t>Honduras</a:t>
            </a:r>
            <a:endParaRPr lang="es-ES" sz="1400" dirty="0">
              <a:solidFill>
                <a:srgbClr val="000066"/>
              </a:solidFill>
              <a:latin typeface="Univers" pitchFamily="34" charset="0"/>
            </a:endParaRPr>
          </a:p>
        </p:txBody>
      </p:sp>
      <p:sp>
        <p:nvSpPr>
          <p:cNvPr id="13350" name="Line 62"/>
          <p:cNvSpPr>
            <a:spLocks noChangeShapeType="1"/>
          </p:cNvSpPr>
          <p:nvPr/>
        </p:nvSpPr>
        <p:spPr bwMode="auto">
          <a:xfrm flipH="1">
            <a:off x="2555875" y="4868863"/>
            <a:ext cx="792163" cy="146050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51" name="Line 63"/>
          <p:cNvSpPr>
            <a:spLocks noChangeShapeType="1"/>
          </p:cNvSpPr>
          <p:nvPr/>
        </p:nvSpPr>
        <p:spPr bwMode="auto">
          <a:xfrm flipH="1">
            <a:off x="1619250" y="4365625"/>
            <a:ext cx="1368425" cy="287338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52" name="Text Box 64"/>
          <p:cNvSpPr txBox="1">
            <a:spLocks noChangeArrowheads="1"/>
          </p:cNvSpPr>
          <p:nvPr/>
        </p:nvSpPr>
        <p:spPr bwMode="auto">
          <a:xfrm>
            <a:off x="3635375" y="5013325"/>
            <a:ext cx="13509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dirty="0">
                <a:solidFill>
                  <a:srgbClr val="000066"/>
                </a:solidFill>
                <a:latin typeface="Univers" pitchFamily="34" charset="0"/>
              </a:rPr>
              <a:t>Uruguay</a:t>
            </a:r>
          </a:p>
          <a:p>
            <a:r>
              <a:rPr lang="es-CL" sz="1200" dirty="0">
                <a:solidFill>
                  <a:srgbClr val="000066"/>
                </a:solidFill>
                <a:latin typeface="Univers" pitchFamily="34" charset="0"/>
              </a:rPr>
              <a:t>Paraguay</a:t>
            </a:r>
          </a:p>
          <a:p>
            <a:r>
              <a:rPr lang="es-CL" sz="1200" dirty="0">
                <a:solidFill>
                  <a:srgbClr val="000066"/>
                </a:solidFill>
                <a:latin typeface="Univers" pitchFamily="34" charset="0"/>
              </a:rPr>
              <a:t>Argentina </a:t>
            </a:r>
          </a:p>
          <a:p>
            <a:r>
              <a:rPr lang="en-US" sz="1200" dirty="0">
                <a:solidFill>
                  <a:srgbClr val="000066"/>
                </a:solidFill>
                <a:latin typeface="Univers" pitchFamily="34" charset="0"/>
              </a:rPr>
              <a:t>Brazil</a:t>
            </a:r>
          </a:p>
          <a:p>
            <a:r>
              <a:rPr lang="es-CL" sz="1200" dirty="0">
                <a:solidFill>
                  <a:srgbClr val="000066"/>
                </a:solidFill>
                <a:latin typeface="Univers" pitchFamily="34" charset="0"/>
              </a:rPr>
              <a:t>Bolivia</a:t>
            </a:r>
          </a:p>
          <a:p>
            <a:r>
              <a:rPr lang="es-CL" sz="1200" dirty="0">
                <a:solidFill>
                  <a:srgbClr val="000066"/>
                </a:solidFill>
                <a:latin typeface="Univers" pitchFamily="34" charset="0"/>
              </a:rPr>
              <a:t>Venezuela</a:t>
            </a:r>
          </a:p>
          <a:p>
            <a:r>
              <a:rPr lang="es-CL" sz="1200" dirty="0">
                <a:solidFill>
                  <a:srgbClr val="000066"/>
                </a:solidFill>
                <a:latin typeface="Univers" pitchFamily="34" charset="0"/>
              </a:rPr>
              <a:t>Ecuador</a:t>
            </a:r>
          </a:p>
          <a:p>
            <a:endParaRPr lang="es-ES" sz="1200" dirty="0">
              <a:solidFill>
                <a:srgbClr val="000066"/>
              </a:solidFill>
              <a:latin typeface="Univers" pitchFamily="34" charset="0"/>
            </a:endParaRPr>
          </a:p>
        </p:txBody>
      </p:sp>
      <p:sp>
        <p:nvSpPr>
          <p:cNvPr id="13353" name="Text Box 65"/>
          <p:cNvSpPr txBox="1">
            <a:spLocks noChangeArrowheads="1"/>
          </p:cNvSpPr>
          <p:nvPr/>
        </p:nvSpPr>
        <p:spPr bwMode="auto">
          <a:xfrm>
            <a:off x="4643438" y="5734050"/>
            <a:ext cx="574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India</a:t>
            </a:r>
          </a:p>
        </p:txBody>
      </p:sp>
      <p:sp>
        <p:nvSpPr>
          <p:cNvPr id="13354" name="Text Box 66"/>
          <p:cNvSpPr txBox="1">
            <a:spLocks noChangeArrowheads="1"/>
          </p:cNvSpPr>
          <p:nvPr/>
        </p:nvSpPr>
        <p:spPr bwMode="auto">
          <a:xfrm>
            <a:off x="3348038" y="3500438"/>
            <a:ext cx="6080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_tradnl" sz="1400" dirty="0">
                <a:solidFill>
                  <a:srgbClr val="000066"/>
                </a:solidFill>
                <a:latin typeface="Univers" pitchFamily="34" charset="0"/>
              </a:rPr>
              <a:t>Cuba</a:t>
            </a:r>
          </a:p>
        </p:txBody>
      </p:sp>
      <p:sp>
        <p:nvSpPr>
          <p:cNvPr id="13355" name="Line 67"/>
          <p:cNvSpPr>
            <a:spLocks noChangeShapeType="1"/>
          </p:cNvSpPr>
          <p:nvPr/>
        </p:nvSpPr>
        <p:spPr bwMode="auto">
          <a:xfrm flipH="1">
            <a:off x="3203575" y="3716338"/>
            <a:ext cx="144463" cy="360362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56" name="Text Box 68"/>
          <p:cNvSpPr txBox="1">
            <a:spLocks noChangeArrowheads="1"/>
          </p:cNvSpPr>
          <p:nvPr/>
        </p:nvSpPr>
        <p:spPr bwMode="auto">
          <a:xfrm>
            <a:off x="381000" y="5486400"/>
            <a:ext cx="2232025" cy="738664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400" b="1" dirty="0" smtClean="0">
                <a:solidFill>
                  <a:srgbClr val="000066"/>
                </a:solidFill>
                <a:latin typeface="Univers" pitchFamily="34" charset="0"/>
              </a:rPr>
              <a:t>VIGENTES</a:t>
            </a:r>
            <a:endParaRPr lang="en-US" sz="1400" b="1" dirty="0">
              <a:solidFill>
                <a:schemeClr val="accent2"/>
              </a:solidFill>
              <a:latin typeface="Univers" pitchFamily="34" charset="0"/>
            </a:endParaRPr>
          </a:p>
          <a:p>
            <a:pPr eaLnBrk="0" hangingPunct="0"/>
            <a:r>
              <a:rPr lang="en-US" sz="1400" b="1" dirty="0" smtClean="0">
                <a:solidFill>
                  <a:srgbClr val="FF3300"/>
                </a:solidFill>
                <a:latin typeface="Univers" pitchFamily="34" charset="0"/>
              </a:rPr>
              <a:t>EN NEGOCIACION</a:t>
            </a:r>
            <a:endParaRPr lang="en-US" sz="1400" b="1" dirty="0">
              <a:solidFill>
                <a:srgbClr val="FF3300"/>
              </a:solidFill>
              <a:latin typeface="Univers" pitchFamily="34" charset="0"/>
            </a:endParaRPr>
          </a:p>
          <a:p>
            <a:pPr eaLnBrk="0" hangingPunct="0"/>
            <a:endParaRPr lang="en-US" sz="1400" b="1" dirty="0">
              <a:solidFill>
                <a:srgbClr val="FF3300"/>
              </a:solidFill>
              <a:latin typeface="Univers" pitchFamily="34" charset="0"/>
            </a:endParaRPr>
          </a:p>
        </p:txBody>
      </p:sp>
      <p:sp>
        <p:nvSpPr>
          <p:cNvPr id="13357" name="Text Box 69"/>
          <p:cNvSpPr txBox="1">
            <a:spLocks noChangeArrowheads="1"/>
          </p:cNvSpPr>
          <p:nvPr/>
        </p:nvSpPr>
        <p:spPr bwMode="auto">
          <a:xfrm>
            <a:off x="468313" y="4149725"/>
            <a:ext cx="1350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L" sz="1400" dirty="0">
                <a:latin typeface="Univers" pitchFamily="34" charset="0"/>
              </a:rPr>
              <a:t>Guatemala</a:t>
            </a:r>
            <a:endParaRPr lang="es-ES" sz="1400" dirty="0">
              <a:latin typeface="Univers" pitchFamily="34" charset="0"/>
            </a:endParaRPr>
          </a:p>
        </p:txBody>
      </p:sp>
      <p:sp>
        <p:nvSpPr>
          <p:cNvPr id="13358" name="Line 70"/>
          <p:cNvSpPr>
            <a:spLocks noChangeShapeType="1"/>
          </p:cNvSpPr>
          <p:nvPr/>
        </p:nvSpPr>
        <p:spPr bwMode="auto">
          <a:xfrm flipH="1">
            <a:off x="1763713" y="4292600"/>
            <a:ext cx="1223962" cy="1588"/>
          </a:xfrm>
          <a:prstGeom prst="line">
            <a:avLst/>
          </a:prstGeom>
          <a:ln>
            <a:headEnd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s-ES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359" name="Text Box 71"/>
          <p:cNvSpPr txBox="1">
            <a:spLocks noChangeArrowheads="1"/>
          </p:cNvSpPr>
          <p:nvPr/>
        </p:nvSpPr>
        <p:spPr bwMode="auto">
          <a:xfrm>
            <a:off x="1763713" y="4492625"/>
            <a:ext cx="1079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L" sz="1400" dirty="0">
                <a:solidFill>
                  <a:srgbClr val="000066"/>
                </a:solidFill>
                <a:latin typeface="Univers" pitchFamily="34" charset="0"/>
              </a:rPr>
              <a:t>Colombia</a:t>
            </a:r>
            <a:endParaRPr lang="es-ES" sz="1400" dirty="0">
              <a:solidFill>
                <a:srgbClr val="000066"/>
              </a:solidFill>
              <a:latin typeface="Univers" pitchFamily="34" charset="0"/>
            </a:endParaRPr>
          </a:p>
        </p:txBody>
      </p:sp>
      <p:sp>
        <p:nvSpPr>
          <p:cNvPr id="13360" name="Line 72"/>
          <p:cNvSpPr>
            <a:spLocks noChangeShapeType="1"/>
          </p:cNvSpPr>
          <p:nvPr/>
        </p:nvSpPr>
        <p:spPr bwMode="auto">
          <a:xfrm flipH="1">
            <a:off x="2700338" y="4508500"/>
            <a:ext cx="503237" cy="73025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62" name="Line 74"/>
          <p:cNvSpPr>
            <a:spLocks noChangeShapeType="1"/>
          </p:cNvSpPr>
          <p:nvPr/>
        </p:nvSpPr>
        <p:spPr bwMode="auto">
          <a:xfrm>
            <a:off x="2484438" y="1989138"/>
            <a:ext cx="358775" cy="1368425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63" name="Rectangle 75"/>
          <p:cNvSpPr>
            <a:spLocks noChangeArrowheads="1"/>
          </p:cNvSpPr>
          <p:nvPr/>
        </p:nvSpPr>
        <p:spPr bwMode="auto">
          <a:xfrm>
            <a:off x="2124075" y="1628775"/>
            <a:ext cx="796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66"/>
                </a:solidFill>
                <a:latin typeface="Univers" pitchFamily="34" charset="0"/>
              </a:rPr>
              <a:t>Canada</a:t>
            </a:r>
          </a:p>
        </p:txBody>
      </p:sp>
      <p:sp>
        <p:nvSpPr>
          <p:cNvPr id="13364" name="Line 76"/>
          <p:cNvSpPr>
            <a:spLocks noChangeShapeType="1"/>
          </p:cNvSpPr>
          <p:nvPr/>
        </p:nvSpPr>
        <p:spPr bwMode="auto">
          <a:xfrm flipH="1">
            <a:off x="7019925" y="3429000"/>
            <a:ext cx="1223963" cy="287338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65" name="Text Box 77"/>
          <p:cNvSpPr txBox="1">
            <a:spLocks noChangeArrowheads="1"/>
          </p:cNvSpPr>
          <p:nvPr/>
        </p:nvSpPr>
        <p:spPr bwMode="auto">
          <a:xfrm>
            <a:off x="457200" y="457200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CHILE: RED ACUERDOS COMERCIALES</a:t>
            </a:r>
            <a:endParaRPr lang="es-ES" sz="3200" dirty="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13366" name="Rectangle 78"/>
          <p:cNvSpPr>
            <a:spLocks noGrp="1" noChangeArrowheads="1"/>
          </p:cNvSpPr>
          <p:nvPr>
            <p:ph sz="half" idx="1"/>
          </p:nvPr>
        </p:nvSpPr>
        <p:spPr>
          <a:xfrm>
            <a:off x="5867400" y="7100888"/>
            <a:ext cx="3810000" cy="1981200"/>
          </a:xfrm>
        </p:spPr>
        <p:txBody>
          <a:bodyPr/>
          <a:lstStyle/>
          <a:p>
            <a:pPr eaLnBrk="1" hangingPunct="1"/>
            <a:endParaRPr lang="en-US" sz="2400" dirty="0" smtClean="0"/>
          </a:p>
        </p:txBody>
      </p:sp>
      <p:sp>
        <p:nvSpPr>
          <p:cNvPr id="13367" name="Line 79"/>
          <p:cNvSpPr>
            <a:spLocks noChangeShapeType="1"/>
          </p:cNvSpPr>
          <p:nvPr/>
        </p:nvSpPr>
        <p:spPr bwMode="auto">
          <a:xfrm flipH="1">
            <a:off x="2987675" y="4724400"/>
            <a:ext cx="431800" cy="73025"/>
          </a:xfrm>
          <a:prstGeom prst="line">
            <a:avLst/>
          </a:prstGeom>
          <a:noFill/>
          <a:ln w="15875">
            <a:solidFill>
              <a:srgbClr val="333399"/>
            </a:solidFill>
            <a:round/>
            <a:headEnd/>
            <a:tailEnd type="oval" w="med" len="med"/>
          </a:ln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3368" name="Text Box 80"/>
          <p:cNvSpPr txBox="1">
            <a:spLocks noChangeArrowheads="1"/>
          </p:cNvSpPr>
          <p:nvPr/>
        </p:nvSpPr>
        <p:spPr bwMode="auto">
          <a:xfrm>
            <a:off x="2124075" y="4678363"/>
            <a:ext cx="842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  <a:latin typeface="Univers" pitchFamily="34" charset="0"/>
              </a:rPr>
              <a:t>Ecuador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IMPACTO SOBRE LAS EXPORTACIONES</a:t>
            </a:r>
            <a:endParaRPr lang="en-U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AUMENTO DE LAS EXPORTACIONES</a:t>
            </a:r>
          </a:p>
          <a:p>
            <a:endParaRPr lang="en-US" dirty="0" smtClean="0"/>
          </a:p>
          <a:p>
            <a:r>
              <a:rPr lang="en-US" dirty="0" smtClean="0"/>
              <a:t>DIVERSIFICACION DE PRODUCTOS</a:t>
            </a:r>
          </a:p>
          <a:p>
            <a:endParaRPr lang="en-US" dirty="0" smtClean="0"/>
          </a:p>
          <a:p>
            <a:r>
              <a:rPr lang="en-US" dirty="0" smtClean="0"/>
              <a:t>DIVERSIFICACION DE MERCADOS</a:t>
            </a:r>
          </a:p>
          <a:p>
            <a:endParaRPr lang="en-US" dirty="0" smtClean="0"/>
          </a:p>
          <a:p>
            <a:r>
              <a:rPr lang="en-US" dirty="0" smtClean="0"/>
              <a:t>AUMENTO DEL NUMERO DE EXPORTADORES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030560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/>
              <a:t>Exportaciones de Chile 1991-2010 </a:t>
            </a:r>
            <a:br>
              <a:rPr lang="es-ES" sz="2400" dirty="0" smtClean="0"/>
            </a:br>
            <a:r>
              <a:rPr lang="es-ES" sz="1400" dirty="0" smtClean="0"/>
              <a:t>(miles de millones de US$, fob)</a:t>
            </a:r>
            <a:endParaRPr lang="es-ES" sz="1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24000"/>
            <a:ext cx="756084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IMPACTO SOBRE EL CRECIMIENTO ECONOMICO</a:t>
            </a:r>
            <a:endParaRPr lang="en-US" sz="44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838200" y="2130425"/>
          <a:ext cx="7277100" cy="3663950"/>
        </p:xfrm>
        <a:graphic>
          <a:graphicData uri="http://schemas.openxmlformats.org/presentationml/2006/ole">
            <p:oleObj spid="_x0000_s1026" name="Gráfico" r:id="rId3" imgW="5524602" imgH="2781402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Autofit/>
          </a:bodyPr>
          <a:lstStyle/>
          <a:p>
            <a:pPr algn="ctr"/>
            <a:r>
              <a:rPr lang="es-CL" sz="4400" b="0" dirty="0" smtClean="0">
                <a:latin typeface="Calibri" pitchFamily="34" charset="0"/>
              </a:rPr>
              <a:t>DIVERSIFICACION DE MERCADOS</a:t>
            </a:r>
            <a:endParaRPr lang="en-US" sz="4400" b="0" dirty="0"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24453" y="1935163"/>
            <a:ext cx="609509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Autofit/>
          </a:bodyPr>
          <a:lstStyle/>
          <a:p>
            <a:pPr algn="ctr"/>
            <a:r>
              <a:rPr lang="es-MX" sz="3200" dirty="0" smtClean="0"/>
              <a:t>EXPORTACIONES AGROPECUARIAS Y FORESTALES:PRODUCTOS SELECCIONADOS </a:t>
            </a:r>
            <a:r>
              <a:rPr lang="es-MX" sz="2400" dirty="0" smtClean="0"/>
              <a:t>(millones de US $)</a:t>
            </a:r>
            <a:endParaRPr lang="es-MX" sz="24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828799"/>
          <a:ext cx="8229600" cy="427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92313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2000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2005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2009</a:t>
                      </a:r>
                      <a:endParaRPr lang="es-MX" dirty="0"/>
                    </a:p>
                  </a:txBody>
                  <a:tcPr/>
                </a:tc>
              </a:tr>
              <a:tr h="392313">
                <a:tc>
                  <a:txBody>
                    <a:bodyPr/>
                    <a:lstStyle/>
                    <a:p>
                      <a:r>
                        <a:rPr lang="es-MX" dirty="0" smtClean="0"/>
                        <a:t>UVAS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662.4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917.3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1155.3</a:t>
                      </a:r>
                      <a:endParaRPr lang="es-MX" dirty="0"/>
                    </a:p>
                  </a:txBody>
                  <a:tcPr/>
                </a:tc>
              </a:tr>
              <a:tr h="392313">
                <a:tc>
                  <a:txBody>
                    <a:bodyPr/>
                    <a:lstStyle/>
                    <a:p>
                      <a:r>
                        <a:rPr lang="es-MX" dirty="0" smtClean="0"/>
                        <a:t>ARANDANOS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29.5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104.3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178.0</a:t>
                      </a:r>
                      <a:endParaRPr lang="es-MX" dirty="0"/>
                    </a:p>
                  </a:txBody>
                  <a:tcPr/>
                </a:tc>
              </a:tr>
              <a:tr h="392313">
                <a:tc>
                  <a:txBody>
                    <a:bodyPr/>
                    <a:lstStyle/>
                    <a:p>
                      <a:r>
                        <a:rPr lang="es-MX" dirty="0" smtClean="0"/>
                        <a:t>PALTAS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73.7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166.8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249.2</a:t>
                      </a:r>
                      <a:endParaRPr lang="es-MX" dirty="0"/>
                    </a:p>
                  </a:txBody>
                  <a:tcPr/>
                </a:tc>
              </a:tr>
              <a:tr h="392313">
                <a:tc>
                  <a:txBody>
                    <a:bodyPr/>
                    <a:lstStyle/>
                    <a:p>
                      <a:r>
                        <a:rPr lang="es-MX" dirty="0" smtClean="0"/>
                        <a:t>VINOS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500.8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810.2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1280.4</a:t>
                      </a:r>
                      <a:endParaRPr lang="es-MX" dirty="0"/>
                    </a:p>
                  </a:txBody>
                  <a:tcPr/>
                </a:tc>
              </a:tr>
              <a:tr h="637773">
                <a:tc>
                  <a:txBody>
                    <a:bodyPr/>
                    <a:lstStyle/>
                    <a:p>
                      <a:r>
                        <a:rPr lang="es-MX" dirty="0" smtClean="0"/>
                        <a:t>MOLDURAS</a:t>
                      </a:r>
                      <a:r>
                        <a:rPr lang="es-MX" baseline="0" dirty="0" smtClean="0"/>
                        <a:t> Y MUE</a:t>
                      </a:r>
                      <a:r>
                        <a:rPr lang="es-MX" dirty="0" smtClean="0"/>
                        <a:t>BLES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102.8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247.8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136.4</a:t>
                      </a:r>
                      <a:endParaRPr lang="es-MX" dirty="0"/>
                    </a:p>
                  </a:txBody>
                  <a:tcPr/>
                </a:tc>
              </a:tr>
              <a:tr h="637773">
                <a:tc>
                  <a:txBody>
                    <a:bodyPr/>
                    <a:lstStyle/>
                    <a:p>
                      <a:r>
                        <a:rPr lang="es-MX" dirty="0" smtClean="0"/>
                        <a:t>CARNES DE CERDO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38.3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273.3.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311.3</a:t>
                      </a:r>
                      <a:endParaRPr lang="es-MX" dirty="0"/>
                    </a:p>
                  </a:txBody>
                  <a:tcPr/>
                </a:tc>
              </a:tr>
              <a:tr h="392313">
                <a:tc>
                  <a:txBody>
                    <a:bodyPr/>
                    <a:lstStyle/>
                    <a:p>
                      <a:r>
                        <a:rPr lang="es-MX" dirty="0" smtClean="0"/>
                        <a:t>CARNES DE AVES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10.9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103.5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163.7</a:t>
                      </a:r>
                      <a:endParaRPr lang="es-MX" dirty="0"/>
                    </a:p>
                  </a:txBody>
                  <a:tcPr/>
                </a:tc>
              </a:tr>
              <a:tr h="637773">
                <a:tc>
                  <a:txBody>
                    <a:bodyPr/>
                    <a:lstStyle/>
                    <a:p>
                      <a:r>
                        <a:rPr lang="es-MX" dirty="0" smtClean="0"/>
                        <a:t>TOTAL AGROP</a:t>
                      </a:r>
                      <a:r>
                        <a:rPr lang="es-MX" baseline="0" dirty="0" smtClean="0"/>
                        <a:t> Y FORESTAL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4.967.3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8.043.1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10.778.8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95536" y="6165304"/>
            <a:ext cx="43151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Fuente: elaboración propia en base a datos de ODEPA</a:t>
            </a:r>
            <a:endParaRPr lang="es-MX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IMPACTO SOBRE EL AMBIENTE DE NEGOCIOS Y LA COMPETITIVIDAD</a:t>
            </a:r>
            <a:endParaRPr lang="en-US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ESTABILIDAD JURIDICA Y PROYECCION DE LARGO PLAZO</a:t>
            </a:r>
          </a:p>
          <a:p>
            <a:r>
              <a:rPr lang="en-US" dirty="0" smtClean="0"/>
              <a:t>MEJORAMIENTO DE ESTANDARES Y NORMATIVA INTERNA</a:t>
            </a:r>
          </a:p>
          <a:p>
            <a:r>
              <a:rPr lang="en-US" dirty="0" smtClean="0"/>
              <a:t>CREACION DE REDES INSTITUCIONALES</a:t>
            </a:r>
          </a:p>
          <a:p>
            <a:pPr lvl="1"/>
            <a:r>
              <a:rPr lang="en-US" dirty="0" smtClean="0"/>
              <a:t>CONTRAPARTES PARA ADMINISTRACION DE ACUERDOS</a:t>
            </a:r>
          </a:p>
          <a:p>
            <a:pPr lvl="1"/>
            <a:r>
              <a:rPr lang="en-US" dirty="0" smtClean="0"/>
              <a:t>REDES A NIVEL EMRESARIAL</a:t>
            </a:r>
          </a:p>
          <a:p>
            <a:pPr lvl="1"/>
            <a:r>
              <a:rPr lang="en-US" dirty="0" smtClean="0"/>
              <a:t>COOPERACION PUBLICO/PRIVADA</a:t>
            </a:r>
          </a:p>
          <a:p>
            <a:pPr lvl="1"/>
            <a:r>
              <a:rPr lang="en-US" dirty="0" smtClean="0"/>
              <a:t>PERFECCIONAMIENTO APARATO PUBLICO PARA ADMINISTRACION Y APROVECHAMIENTO DE ACUERDOS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NUEVOS ESCENARIOS Y DESAFIOS PARA LA POLITICA COMERCIAL</a:t>
            </a:r>
            <a:endParaRPr lang="en-US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09800"/>
          <a:ext cx="8229600" cy="3261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43560"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2050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dirty="0" smtClean="0"/>
                        <a:t>1    EE.UU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EE.UU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EE.UU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CHINA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dirty="0" smtClean="0"/>
                        <a:t>2    CHINA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dirty="0" smtClean="0"/>
                        <a:t>3    JAPON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JAPON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EE.UU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dirty="0" smtClean="0"/>
                        <a:t>4    ALEMANIA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ALEMANIA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JAPON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BRASIL</a:t>
                      </a:r>
                      <a:endParaRPr lang="en-US" dirty="0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r>
                        <a:rPr lang="en-US" dirty="0" smtClean="0"/>
                        <a:t>5   REINO UNIDO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FED RUSA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JAPON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1342</TotalTime>
  <Words>359</Words>
  <Application>Microsoft Office PowerPoint</Application>
  <PresentationFormat>Presentación en pantalla (4:3)</PresentationFormat>
  <Paragraphs>150</Paragraphs>
  <Slides>12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Flujo</vt:lpstr>
      <vt:lpstr>Gráfico</vt:lpstr>
      <vt:lpstr>LA IMPORTANCIA DE LOS TLC PARA EL CRECIMIENTO SOSTENIDO:</vt:lpstr>
      <vt:lpstr>Diapositiva 2</vt:lpstr>
      <vt:lpstr>IMPACTO SOBRE LAS EXPORTACIONES</vt:lpstr>
      <vt:lpstr>Exportaciones de Chile 1991-2010  (miles de millones de US$, fob)</vt:lpstr>
      <vt:lpstr>IMPACTO SOBRE EL CRECIMIENTO ECONOMICO</vt:lpstr>
      <vt:lpstr>DIVERSIFICACION DE MERCADOS</vt:lpstr>
      <vt:lpstr>EXPORTACIONES AGROPECUARIAS Y FORESTALES:PRODUCTOS SELECCIONADOS (millones de US $)</vt:lpstr>
      <vt:lpstr>IMPACTO SOBRE EL AMBIENTE DE NEGOCIOS Y LA COMPETITIVIDAD</vt:lpstr>
      <vt:lpstr>NUEVOS ESCENARIOS Y DESAFIOS PARA LA POLITICA COMERCIAL</vt:lpstr>
      <vt:lpstr>NUEVOS ESCENARIOS Y DESAFIOS PARA LA POLITICA COMERCIAL</vt:lpstr>
      <vt:lpstr>CONSOLIDACION DE BLOQUES REGIONALES</vt:lpstr>
      <vt:lpstr>   MUCHAS GRACIAS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IMPORTANCIA DE LOS TLC PARA EL CRECIMIENTO SOSTENIDO:</dc:title>
  <dc:creator>carlos furche</dc:creator>
  <cp:lastModifiedBy>COMEXPERU</cp:lastModifiedBy>
  <cp:revision>22</cp:revision>
  <dcterms:created xsi:type="dcterms:W3CDTF">2011-07-03T14:16:28Z</dcterms:created>
  <dcterms:modified xsi:type="dcterms:W3CDTF">2011-07-05T13:08:04Z</dcterms:modified>
</cp:coreProperties>
</file>